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21" r:id="rId5"/>
    <p:sldMasterId id="2147483774" r:id="rId6"/>
  </p:sldMasterIdLst>
  <p:notesMasterIdLst>
    <p:notesMasterId r:id="rId28"/>
  </p:notesMasterIdLst>
  <p:handoutMasterIdLst>
    <p:handoutMasterId r:id="rId29"/>
  </p:handoutMasterIdLst>
  <p:sldIdLst>
    <p:sldId id="256" r:id="rId7"/>
    <p:sldId id="339" r:id="rId8"/>
    <p:sldId id="958" r:id="rId9"/>
    <p:sldId id="930" r:id="rId10"/>
    <p:sldId id="717" r:id="rId11"/>
    <p:sldId id="937" r:id="rId12"/>
    <p:sldId id="954" r:id="rId13"/>
    <p:sldId id="955" r:id="rId14"/>
    <p:sldId id="957" r:id="rId15"/>
    <p:sldId id="952" r:id="rId16"/>
    <p:sldId id="949" r:id="rId17"/>
    <p:sldId id="953" r:id="rId18"/>
    <p:sldId id="947" r:id="rId19"/>
    <p:sldId id="951" r:id="rId20"/>
    <p:sldId id="948" r:id="rId21"/>
    <p:sldId id="941" r:id="rId22"/>
    <p:sldId id="934" r:id="rId23"/>
    <p:sldId id="940" r:id="rId24"/>
    <p:sldId id="939" r:id="rId25"/>
    <p:sldId id="943" r:id="rId26"/>
    <p:sldId id="959" r:id="rId27"/>
  </p:sldIdLst>
  <p:sldSz cx="14630400" cy="8229600"/>
  <p:notesSz cx="9309100" cy="70231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326D3A-15DF-4497-B4B9-720693DE7091}">
          <p14:sldIdLst>
            <p14:sldId id="256"/>
            <p14:sldId id="339"/>
            <p14:sldId id="958"/>
            <p14:sldId id="930"/>
            <p14:sldId id="717"/>
            <p14:sldId id="937"/>
            <p14:sldId id="954"/>
            <p14:sldId id="955"/>
            <p14:sldId id="957"/>
            <p14:sldId id="952"/>
            <p14:sldId id="949"/>
            <p14:sldId id="953"/>
            <p14:sldId id="947"/>
            <p14:sldId id="951"/>
            <p14:sldId id="948"/>
            <p14:sldId id="941"/>
            <p14:sldId id="934"/>
            <p14:sldId id="940"/>
            <p14:sldId id="939"/>
            <p14:sldId id="943"/>
            <p14:sldId id="959"/>
          </p14:sldIdLst>
        </p14:section>
      </p14:sectionLst>
    </p:ex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57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212">
          <p15:clr>
            <a:srgbClr val="A4A3A4"/>
          </p15:clr>
        </p15:guide>
        <p15:guide id="4" pos="29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3E"/>
    <a:srgbClr val="FFFFFF"/>
    <a:srgbClr val="E69800"/>
    <a:srgbClr val="E1E1E1"/>
    <a:srgbClr val="C4CCFB"/>
    <a:srgbClr val="C1C1C1"/>
    <a:srgbClr val="E6E6E6"/>
    <a:srgbClr val="E7E600"/>
    <a:srgbClr val="4AE6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0EE5B-31F1-4897-B9C6-E767292A90CC}" v="2" dt="2020-10-06T17:55:05.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6" autoAdjust="0"/>
    <p:restoredTop sz="87515" autoAdjust="0"/>
  </p:normalViewPr>
  <p:slideViewPr>
    <p:cSldViewPr>
      <p:cViewPr varScale="1">
        <p:scale>
          <a:sx n="51" d="100"/>
          <a:sy n="51" d="100"/>
        </p:scale>
        <p:origin x="102" y="936"/>
      </p:cViewPr>
      <p:guideLst>
        <p:guide orient="horz" pos="2592"/>
        <p:guide pos="4608"/>
        <p:guide pos="3571"/>
      </p:guideLst>
    </p:cSldViewPr>
  </p:slideViewPr>
  <p:notesTextViewPr>
    <p:cViewPr>
      <p:scale>
        <a:sx n="20" d="100"/>
        <a:sy n="20" d="100"/>
      </p:scale>
      <p:origin x="0" y="0"/>
    </p:cViewPr>
  </p:notesTextViewPr>
  <p:sorterViewPr>
    <p:cViewPr>
      <p:scale>
        <a:sx n="66" d="100"/>
        <a:sy n="66" d="100"/>
      </p:scale>
      <p:origin x="0" y="0"/>
    </p:cViewPr>
  </p:sorterViewPr>
  <p:notesViewPr>
    <p:cSldViewPr>
      <p:cViewPr varScale="1">
        <p:scale>
          <a:sx n="96" d="100"/>
          <a:sy n="96" d="100"/>
        </p:scale>
        <p:origin x="-2528" y="-96"/>
      </p:cViewPr>
      <p:guideLst>
        <p:guide orient="horz" pos="2932"/>
        <p:guide pos="2212"/>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0E50F8E5-79BA-4EDB-AA9F-FD65D52BC829}" type="datetimeFigureOut">
              <a:rPr lang="en-US" smtClean="0"/>
              <a:pPr/>
              <a:t>10/6/2020</a:t>
            </a:fld>
            <a:endParaRPr lang="en-US"/>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A07D4BD1-CC2D-4E32-A73D-656E9E3A02F4}" type="slidenum">
              <a:rPr lang="en-US" smtClean="0"/>
              <a:pPr/>
              <a:t>‹#›</a:t>
            </a:fld>
            <a:endParaRPr lang="en-US"/>
          </a:p>
        </p:txBody>
      </p:sp>
    </p:spTree>
    <p:extLst>
      <p:ext uri="{BB962C8B-B14F-4D97-AF65-F5344CB8AC3E}">
        <p14:creationId xmlns:p14="http://schemas.microsoft.com/office/powerpoint/2010/main" val="1841572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6ADF1FFC-625A-43BE-B790-94A23E83810F}" type="datetimeFigureOut">
              <a:rPr lang="en-US" smtClean="0"/>
              <a:pPr/>
              <a:t>10/6/2020</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CE7BA3C6-084D-4A4F-A1DB-69A15E24608B}" type="slidenum">
              <a:rPr lang="en-US" smtClean="0"/>
              <a:pPr/>
              <a:t>‹#›</a:t>
            </a:fld>
            <a:endParaRPr lang="en-US"/>
          </a:p>
        </p:txBody>
      </p:sp>
    </p:spTree>
    <p:extLst>
      <p:ext uri="{BB962C8B-B14F-4D97-AF65-F5344CB8AC3E}">
        <p14:creationId xmlns:p14="http://schemas.microsoft.com/office/powerpoint/2010/main" val="4035429616"/>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pPr/>
              <a:t>1</a:t>
            </a:fld>
            <a:endParaRPr lang="en-US"/>
          </a:p>
        </p:txBody>
      </p:sp>
    </p:spTree>
    <p:extLst>
      <p:ext uri="{BB962C8B-B14F-4D97-AF65-F5344CB8AC3E}">
        <p14:creationId xmlns:p14="http://schemas.microsoft.com/office/powerpoint/2010/main" val="235006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66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09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22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31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8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86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1669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149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0554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5413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7BA3C6-084D-4A4F-A1DB-69A15E24608B}" type="slidenum">
              <a:rPr lang="en-US" smtClean="0"/>
              <a:pPr/>
              <a:t>2</a:t>
            </a:fld>
            <a:endParaRPr lang="en-US"/>
          </a:p>
        </p:txBody>
      </p:sp>
    </p:spTree>
    <p:extLst>
      <p:ext uri="{BB962C8B-B14F-4D97-AF65-F5344CB8AC3E}">
        <p14:creationId xmlns:p14="http://schemas.microsoft.com/office/powerpoint/2010/main" val="401686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0873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pPr/>
              <a:t>21</a:t>
            </a:fld>
            <a:endParaRPr lang="en-US"/>
          </a:p>
        </p:txBody>
      </p:sp>
    </p:spTree>
    <p:extLst>
      <p:ext uri="{BB962C8B-B14F-4D97-AF65-F5344CB8AC3E}">
        <p14:creationId xmlns:p14="http://schemas.microsoft.com/office/powerpoint/2010/main" val="242847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85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14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4704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8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BA3C6-084D-4A4F-A1DB-69A15E24608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5485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41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We</a:t>
            </a:r>
            <a:r>
              <a:rPr lang="en-US" baseline="0" dirty="0"/>
              <a:t> are wrapping up the future land use mapping, although this map will truly not be finalized until it has been through public comment and City Council adoption with the Regional Center Plan. </a:t>
            </a:r>
            <a:endParaRPr lang="en-US"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CE7BA3C6-084D-4A4F-A1DB-69A15E2460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36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321" y="2556593"/>
            <a:ext cx="12435840" cy="1764030"/>
          </a:xfrm>
        </p:spPr>
        <p:txBody>
          <a:bodyPr/>
          <a:lstStyle/>
          <a:p>
            <a:r>
              <a:rPr lang="en-US"/>
              <a:t>Click to edit Master title style</a:t>
            </a:r>
          </a:p>
        </p:txBody>
      </p:sp>
      <p:sp>
        <p:nvSpPr>
          <p:cNvPr id="3" name="Subtitle 2"/>
          <p:cNvSpPr>
            <a:spLocks noGrp="1"/>
          </p:cNvSpPr>
          <p:nvPr>
            <p:ph type="subTitle" idx="1"/>
          </p:nvPr>
        </p:nvSpPr>
        <p:spPr>
          <a:xfrm>
            <a:off x="2194561" y="4663440"/>
            <a:ext cx="10241281"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8E772-2065-4417-8B9F-4173094FBBB6}"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649"/>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649"/>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328" y="25566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1" y="4663440"/>
            <a:ext cx="10241281"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5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2" y="0"/>
            <a:ext cx="14621712" cy="8229600"/>
          </a:xfrm>
          <a:prstGeom prst="rect">
            <a:avLst/>
          </a:prstGeom>
        </p:spPr>
      </p:pic>
    </p:spTree>
    <p:extLst>
      <p:ext uri="{BB962C8B-B14F-4D97-AF65-F5344CB8AC3E}">
        <p14:creationId xmlns:p14="http://schemas.microsoft.com/office/powerpoint/2010/main" val="28904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384"/>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dirty="0"/>
              <a:t>Click to edit Master title style</a:t>
            </a:r>
          </a:p>
        </p:txBody>
      </p:sp>
      <p:sp>
        <p:nvSpPr>
          <p:cNvPr id="3" name="Content Placeholder 2"/>
          <p:cNvSpPr>
            <a:spLocks noGrp="1"/>
          </p:cNvSpPr>
          <p:nvPr>
            <p:ph sz="half" idx="1"/>
          </p:nvPr>
        </p:nvSpPr>
        <p:spPr>
          <a:xfrm>
            <a:off x="7315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4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68"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68"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6"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6"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1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7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5"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735"/>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5" y="1722124"/>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62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 y="0"/>
            <a:ext cx="14621712" cy="822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708"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708"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708"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6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23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641"/>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641"/>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7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328" y="25566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1" y="4663440"/>
            <a:ext cx="10241281"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21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2" y="0"/>
            <a:ext cx="14621712" cy="8229600"/>
          </a:xfrm>
          <a:prstGeom prst="rect">
            <a:avLst/>
          </a:prstGeom>
        </p:spPr>
      </p:pic>
    </p:spTree>
    <p:extLst>
      <p:ext uri="{BB962C8B-B14F-4D97-AF65-F5344CB8AC3E}">
        <p14:creationId xmlns:p14="http://schemas.microsoft.com/office/powerpoint/2010/main" val="331640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384"/>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3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dirty="0"/>
              <a:t>Click to edit Master title style</a:t>
            </a:r>
          </a:p>
        </p:txBody>
      </p:sp>
      <p:sp>
        <p:nvSpPr>
          <p:cNvPr id="3" name="Content Placeholder 2"/>
          <p:cNvSpPr>
            <a:spLocks noGrp="1"/>
          </p:cNvSpPr>
          <p:nvPr>
            <p:ph sz="half" idx="1"/>
          </p:nvPr>
        </p:nvSpPr>
        <p:spPr>
          <a:xfrm>
            <a:off x="7315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3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68"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68"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6"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6"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3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86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363"/>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8E772-2065-4417-8B9F-4173094FBBB6}"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5"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735"/>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5" y="1722124"/>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708"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708"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708"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1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4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641"/>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641"/>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8E772-2065-4417-8B9F-4173094FBBB6}" type="datetimeFigureOut">
              <a:rPr lang="en-US" smtClean="0"/>
              <a:pPr/>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485120" y="7627622"/>
            <a:ext cx="3413760" cy="438150"/>
          </a:xfrm>
          <a:prstGeom prst="rect">
            <a:avLst/>
          </a:prstGeom>
        </p:spPr>
        <p:txBody>
          <a:bodyPr/>
          <a:lstStyle/>
          <a:p>
            <a:fld id="{E83D6A38-4EEE-4542-BC35-C63C81263F77}" type="slidenum">
              <a:rPr lang="en-US" smtClean="0"/>
              <a:pPr/>
              <a:t>‹#›</a:t>
            </a:fld>
            <a:endParaRPr lang="en-US" dirty="0"/>
          </a:p>
        </p:txBody>
      </p:sp>
      <p:pic>
        <p:nvPicPr>
          <p:cNvPr id="5" name="Picture 4">
            <a:extLst>
              <a:ext uri="{FF2B5EF4-FFF2-40B4-BE49-F238E27FC236}">
                <a16:creationId xmlns:a16="http://schemas.microsoft.com/office/drawing/2014/main" id="{0EEA5AC3-52BB-4365-BC27-33015CA77CF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44" y="0"/>
            <a:ext cx="14621712" cy="8229600"/>
          </a:xfrm>
          <a:prstGeom prst="rect">
            <a:avLst/>
          </a:prstGeom>
        </p:spPr>
      </p:pic>
      <p:sp>
        <p:nvSpPr>
          <p:cNvPr id="6" name="Title 7">
            <a:extLst>
              <a:ext uri="{FF2B5EF4-FFF2-40B4-BE49-F238E27FC236}">
                <a16:creationId xmlns:a16="http://schemas.microsoft.com/office/drawing/2014/main" id="{5757BBA8-DD46-471F-A17C-19F4755AC97D}"/>
              </a:ext>
            </a:extLst>
          </p:cNvPr>
          <p:cNvSpPr>
            <a:spLocks noGrp="1"/>
          </p:cNvSpPr>
          <p:nvPr>
            <p:ph type="title" idx="4294967295"/>
          </p:nvPr>
        </p:nvSpPr>
        <p:spPr>
          <a:xfrm>
            <a:off x="731520" y="182880"/>
            <a:ext cx="13167360" cy="1371600"/>
          </a:xfrm>
        </p:spPr>
        <p:txBody>
          <a:bodyPr/>
          <a:lstStyle/>
          <a:p>
            <a:r>
              <a:rPr lang="en-US" dirty="0">
                <a:solidFill>
                  <a:srgbClr val="E9673E"/>
                </a:solidFill>
                <a:latin typeface="Avenir LT Std 65 Medium" panose="020B0603020203020204" pitchFamily="34" charset="0"/>
              </a:rPr>
              <a:t>Meeting Overview</a:t>
            </a:r>
          </a:p>
        </p:txBody>
      </p:sp>
      <p:sp>
        <p:nvSpPr>
          <p:cNvPr id="7" name="Content Placeholder 8">
            <a:extLst>
              <a:ext uri="{FF2B5EF4-FFF2-40B4-BE49-F238E27FC236}">
                <a16:creationId xmlns:a16="http://schemas.microsoft.com/office/drawing/2014/main" id="{15EDA46F-2A8A-4801-A05B-1AD25E24474A}"/>
              </a:ext>
            </a:extLst>
          </p:cNvPr>
          <p:cNvSpPr>
            <a:spLocks noGrp="1"/>
          </p:cNvSpPr>
          <p:nvPr>
            <p:ph idx="4294967295"/>
          </p:nvPr>
        </p:nvSpPr>
        <p:spPr>
          <a:xfrm>
            <a:off x="731520" y="1737360"/>
            <a:ext cx="13167360" cy="5760720"/>
          </a:xfrm>
        </p:spPr>
        <p:txBody>
          <a:bodyPr>
            <a:normAutofit/>
          </a:bodyPr>
          <a:lstStyle/>
          <a:p>
            <a:r>
              <a:rPr lang="en-US" dirty="0"/>
              <a:t>6:30 	Welcome</a:t>
            </a:r>
          </a:p>
          <a:p>
            <a:r>
              <a:rPr lang="en-US" dirty="0"/>
              <a:t>6:40	Director’s Opening Remarks and Team Introductions </a:t>
            </a:r>
          </a:p>
          <a:p>
            <a:r>
              <a:rPr lang="en-US" dirty="0"/>
              <a:t>6:50	SA Tomorrow  Background </a:t>
            </a:r>
          </a:p>
          <a:p>
            <a:r>
              <a:rPr lang="en-US" dirty="0"/>
              <a:t>7:05	SA Tomorrow Sub-Area Plans </a:t>
            </a:r>
          </a:p>
          <a:p>
            <a:r>
              <a:rPr lang="en-US" dirty="0"/>
              <a:t>7:25	Individual Plan Briefings </a:t>
            </a:r>
          </a:p>
          <a:p>
            <a:r>
              <a:rPr lang="en-US" dirty="0"/>
              <a:t>7:55	Planning Team Group Discussion </a:t>
            </a:r>
          </a:p>
          <a:p>
            <a:r>
              <a:rPr lang="en-US" dirty="0"/>
              <a:t>8:25	Next Steps</a:t>
            </a:r>
          </a:p>
          <a:p>
            <a:r>
              <a:rPr lang="en-US" dirty="0"/>
              <a:t>8:30	Meeting Close </a:t>
            </a:r>
          </a:p>
        </p:txBody>
      </p:sp>
    </p:spTree>
    <p:extLst>
      <p:ext uri="{BB962C8B-B14F-4D97-AF65-F5344CB8AC3E}">
        <p14:creationId xmlns:p14="http://schemas.microsoft.com/office/powerpoint/2010/main" val="19858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dirty="0"/>
              <a:t>Click to edit Master title style</a:t>
            </a:r>
          </a:p>
        </p:txBody>
      </p:sp>
      <p:sp>
        <p:nvSpPr>
          <p:cNvPr id="3" name="Content Placeholder 2"/>
          <p:cNvSpPr>
            <a:spLocks noGrp="1"/>
          </p:cNvSpPr>
          <p:nvPr>
            <p:ph sz="half" idx="1"/>
          </p:nvPr>
        </p:nvSpPr>
        <p:spPr>
          <a:xfrm>
            <a:off x="7315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8"/>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8E772-2065-4417-8B9F-4173094FBBB6}"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62"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62"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8E772-2065-4417-8B9F-4173094FBBB6}" type="datetimeFigureOut">
              <a:rPr lang="en-US" smtClean="0"/>
              <a:pPr/>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8E772-2065-4417-8B9F-4173094FBBB6}" type="datetimeFigureOut">
              <a:rPr lang="en-US" smtClean="0"/>
              <a:pPr/>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8E772-2065-4417-8B9F-4173094FBBB6}" type="datetimeFigureOut">
              <a:rPr lang="en-US" smtClean="0"/>
              <a:pPr/>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743"/>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4"/>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701"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70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86770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9018E772-2065-4417-8B9F-4173094FBBB6}"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D6A38-4EEE-4542-BC35-C63C81263F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ntent.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 y="0"/>
            <a:ext cx="14630400" cy="8229600"/>
          </a:xfrm>
          <a:prstGeom prst="rect">
            <a:avLst/>
          </a:prstGeom>
        </p:spPr>
      </p:pic>
      <p:sp>
        <p:nvSpPr>
          <p:cNvPr id="2" name="Title Placeholder 1"/>
          <p:cNvSpPr>
            <a:spLocks noGrp="1"/>
          </p:cNvSpPr>
          <p:nvPr>
            <p:ph type="title"/>
          </p:nvPr>
        </p:nvSpPr>
        <p:spPr>
          <a:xfrm>
            <a:off x="731560" y="182880"/>
            <a:ext cx="13167361"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60" y="1737360"/>
            <a:ext cx="13167361" cy="5760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520" y="7627703"/>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018E772-2065-4417-8B9F-4173094FBBB6}" type="datetimeFigureOut">
              <a:rPr lang="en-US" smtClean="0"/>
              <a:pPr/>
              <a:t>10/6/2020</a:t>
            </a:fld>
            <a:endParaRPr lang="en-US"/>
          </a:p>
        </p:txBody>
      </p:sp>
      <p:sp>
        <p:nvSpPr>
          <p:cNvPr id="5" name="Footer Placeholder 4"/>
          <p:cNvSpPr>
            <a:spLocks noGrp="1"/>
          </p:cNvSpPr>
          <p:nvPr>
            <p:ph type="ftr" sz="quarter" idx="3"/>
          </p:nvPr>
        </p:nvSpPr>
        <p:spPr>
          <a:xfrm>
            <a:off x="4998761" y="7627703"/>
            <a:ext cx="46329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61" y="7627703"/>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E83D6A38-4EEE-4542-BC35-C63C81263F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097280" rtl="0" eaLnBrk="1" latinLnBrk="0" hangingPunct="1">
        <a:spcBef>
          <a:spcPct val="0"/>
        </a:spcBef>
        <a:buNone/>
        <a:defRPr sz="5280" b="0" kern="1200">
          <a:solidFill>
            <a:srgbClr val="007AC3"/>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lumMod val="65000"/>
              <a:lumOff val="35000"/>
            </a:schemeClr>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lumMod val="65000"/>
              <a:lumOff val="35000"/>
            </a:schemeClr>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lumMod val="65000"/>
              <a:lumOff val="35000"/>
            </a:schemeClr>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ntent.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 y="0"/>
            <a:ext cx="14630400" cy="8229600"/>
          </a:xfrm>
          <a:prstGeom prst="rect">
            <a:avLst/>
          </a:prstGeom>
        </p:spPr>
      </p:pic>
      <p:sp>
        <p:nvSpPr>
          <p:cNvPr id="2" name="Title Placeholder 1"/>
          <p:cNvSpPr>
            <a:spLocks noGrp="1"/>
          </p:cNvSpPr>
          <p:nvPr>
            <p:ph type="title"/>
          </p:nvPr>
        </p:nvSpPr>
        <p:spPr>
          <a:xfrm>
            <a:off x="731567" y="182880"/>
            <a:ext cx="13167361"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67" y="1737360"/>
            <a:ext cx="13167361" cy="5760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520" y="7627724"/>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3"/>
          </p:nvPr>
        </p:nvSpPr>
        <p:spPr>
          <a:xfrm>
            <a:off x="4998768" y="7627724"/>
            <a:ext cx="46329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68" y="7627724"/>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698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097280" rtl="0" eaLnBrk="1" latinLnBrk="0" hangingPunct="1">
        <a:spcBef>
          <a:spcPct val="0"/>
        </a:spcBef>
        <a:buNone/>
        <a:defRPr sz="5280" b="0" kern="1200">
          <a:solidFill>
            <a:srgbClr val="007AC3"/>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lumMod val="65000"/>
              <a:lumOff val="35000"/>
            </a:schemeClr>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lumMod val="65000"/>
              <a:lumOff val="35000"/>
            </a:schemeClr>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lumMod val="65000"/>
              <a:lumOff val="35000"/>
            </a:schemeClr>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ntent.jpg"/>
          <p:cNvPicPr>
            <a:picLocks noChangeAspect="1"/>
          </p:cNvPicPr>
          <p:nvPr userDrawn="1"/>
        </p:nvPicPr>
        <p:blipFill>
          <a:blip r:embed="rId14" cstate="print"/>
          <a:stretch>
            <a:fillRect/>
          </a:stretch>
        </p:blipFill>
        <p:spPr>
          <a:xfrm>
            <a:off x="48" y="0"/>
            <a:ext cx="14630400" cy="8229600"/>
          </a:xfrm>
          <a:prstGeom prst="rect">
            <a:avLst/>
          </a:prstGeom>
        </p:spPr>
      </p:pic>
      <p:sp>
        <p:nvSpPr>
          <p:cNvPr id="2" name="Title Placeholder 1"/>
          <p:cNvSpPr>
            <a:spLocks noGrp="1"/>
          </p:cNvSpPr>
          <p:nvPr>
            <p:ph type="title"/>
          </p:nvPr>
        </p:nvSpPr>
        <p:spPr>
          <a:xfrm>
            <a:off x="731567" y="182880"/>
            <a:ext cx="13167361"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67" y="1737360"/>
            <a:ext cx="13167361" cy="5760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520" y="7627724"/>
            <a:ext cx="341376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018E772-2065-4417-8B9F-4173094FBBB6}" type="datetimeFigureOut">
              <a:rPr lang="en-US" smtClean="0">
                <a:solidFill>
                  <a:prstClr val="black">
                    <a:tint val="75000"/>
                  </a:prstClr>
                </a:solidFill>
              </a:rPr>
              <a:pPr/>
              <a:t>10/6/2020</a:t>
            </a:fld>
            <a:endParaRPr lang="en-US">
              <a:solidFill>
                <a:prstClr val="black">
                  <a:tint val="75000"/>
                </a:prstClr>
              </a:solidFill>
            </a:endParaRPr>
          </a:p>
        </p:txBody>
      </p:sp>
      <p:sp>
        <p:nvSpPr>
          <p:cNvPr id="5" name="Footer Placeholder 4"/>
          <p:cNvSpPr>
            <a:spLocks noGrp="1"/>
          </p:cNvSpPr>
          <p:nvPr>
            <p:ph type="ftr" sz="quarter" idx="3"/>
          </p:nvPr>
        </p:nvSpPr>
        <p:spPr>
          <a:xfrm>
            <a:off x="4998768" y="7627724"/>
            <a:ext cx="46329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68" y="7627724"/>
            <a:ext cx="341376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E83D6A38-4EEE-4542-BC35-C63C81263F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31895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097280" rtl="0" eaLnBrk="1" latinLnBrk="0" hangingPunct="1">
        <a:spcBef>
          <a:spcPct val="0"/>
        </a:spcBef>
        <a:buNone/>
        <a:defRPr sz="5280" b="0" kern="1200">
          <a:solidFill>
            <a:srgbClr val="007AC3"/>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lumMod val="65000"/>
              <a:lumOff val="35000"/>
            </a:schemeClr>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lumMod val="65000"/>
              <a:lumOff val="35000"/>
            </a:schemeClr>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lumMod val="65000"/>
              <a:lumOff val="35000"/>
            </a:schemeClr>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texasam.sacompplan.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texasam.sacompplan.com/plan-framework/mobility-framewor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texasam.consider.i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texasam.sacomppla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 y="0"/>
            <a:ext cx="14630400" cy="8229600"/>
          </a:xfrm>
          <a:prstGeom prst="rect">
            <a:avLst/>
          </a:prstGeom>
        </p:spPr>
      </p:pic>
      <p:sp>
        <p:nvSpPr>
          <p:cNvPr id="5" name="TextBox 4"/>
          <p:cNvSpPr txBox="1"/>
          <p:nvPr/>
        </p:nvSpPr>
        <p:spPr>
          <a:xfrm>
            <a:off x="4206240" y="3962400"/>
            <a:ext cx="8519160" cy="3527119"/>
          </a:xfrm>
          <a:prstGeom prst="rect">
            <a:avLst/>
          </a:prstGeom>
          <a:noFill/>
        </p:spPr>
        <p:txBody>
          <a:bodyPr wrap="square" rtlCol="0">
            <a:spAutoFit/>
          </a:bodyPr>
          <a:lstStyle/>
          <a:p>
            <a:pPr algn="r"/>
            <a:r>
              <a:rPr lang="en-US" sz="4320" b="1" dirty="0">
                <a:solidFill>
                  <a:schemeClr val="bg1"/>
                </a:solidFill>
              </a:rPr>
              <a:t>Texas A&amp;M San Antonio Area </a:t>
            </a:r>
          </a:p>
          <a:p>
            <a:pPr algn="r"/>
            <a:r>
              <a:rPr lang="en-US" sz="4320" b="1" dirty="0">
                <a:solidFill>
                  <a:schemeClr val="bg1"/>
                </a:solidFill>
              </a:rPr>
              <a:t>Regional Center</a:t>
            </a:r>
          </a:p>
          <a:p>
            <a:pPr algn="r"/>
            <a:r>
              <a:rPr lang="en-US" sz="3360" dirty="0">
                <a:solidFill>
                  <a:schemeClr val="bg1"/>
                </a:solidFill>
                <a:latin typeface="+mj-lt"/>
              </a:rPr>
              <a:t>Virtual Planning Team Meeting: Draft Mobility Recommendations</a:t>
            </a:r>
          </a:p>
          <a:p>
            <a:pPr algn="r"/>
            <a:endParaRPr lang="en-US" sz="1680" dirty="0">
              <a:solidFill>
                <a:schemeClr val="bg1"/>
              </a:solidFill>
              <a:latin typeface="+mj-lt"/>
            </a:endParaRPr>
          </a:p>
          <a:p>
            <a:pPr algn="r"/>
            <a:r>
              <a:rPr lang="en-US" sz="2880" dirty="0">
                <a:solidFill>
                  <a:schemeClr val="bg1"/>
                </a:solidFill>
                <a:latin typeface="+mj-lt"/>
              </a:rPr>
              <a:t>Thursday, October 1, 2020</a:t>
            </a:r>
          </a:p>
          <a:p>
            <a:pPr algn="r"/>
            <a:r>
              <a:rPr lang="en-US" sz="2400" dirty="0">
                <a:solidFill>
                  <a:schemeClr val="bg1"/>
                </a:solidFill>
                <a:latin typeface="+mj-lt"/>
              </a:rPr>
              <a:t>10:00 AM</a:t>
            </a:r>
            <a:endParaRPr lang="en-US" sz="1680" dirty="0">
              <a:solidFill>
                <a:schemeClr val="bg1"/>
              </a:solidFill>
              <a:latin typeface="Avenir LT Std 35 Light" panose="020B04020202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fontScale="90000"/>
          </a:bodyPr>
          <a:lstStyle/>
          <a:p>
            <a:r>
              <a:rPr lang="en-US" sz="4800" dirty="0">
                <a:solidFill>
                  <a:srgbClr val="E9673E"/>
                </a:solidFill>
              </a:rPr>
              <a:t>Planning Team Meeting #8: October 8, 2019</a:t>
            </a:r>
          </a:p>
        </p:txBody>
      </p:sp>
      <p:sp>
        <p:nvSpPr>
          <p:cNvPr id="9" name="Content Placeholder 8"/>
          <p:cNvSpPr>
            <a:spLocks noGrp="1"/>
          </p:cNvSpPr>
          <p:nvPr>
            <p:ph idx="4294967295"/>
          </p:nvPr>
        </p:nvSpPr>
        <p:spPr>
          <a:xfrm>
            <a:off x="1053301" y="1559303"/>
            <a:ext cx="6261899" cy="6187440"/>
          </a:xfrm>
        </p:spPr>
        <p:txBody>
          <a:bodyPr>
            <a:normAutofit/>
          </a:bodyPr>
          <a:lstStyle/>
          <a:p>
            <a:pPr marL="0" indent="0">
              <a:buNone/>
            </a:pPr>
            <a:r>
              <a:rPr lang="en-US" sz="2800" b="1" dirty="0"/>
              <a:t>Cycling and </a:t>
            </a:r>
            <a:r>
              <a:rPr lang="en-US" sz="2800" b="1" dirty="0" err="1"/>
              <a:t>Micromobility</a:t>
            </a:r>
            <a:endParaRPr lang="en-US" sz="2800" b="1" dirty="0"/>
          </a:p>
          <a:p>
            <a:pPr marL="0" indent="0">
              <a:buNone/>
            </a:pPr>
            <a:r>
              <a:rPr lang="en-US" sz="2800" dirty="0"/>
              <a:t>The team identified both sides of Jaguar Parkway, </a:t>
            </a:r>
            <a:r>
              <a:rPr lang="en-US" sz="2800" dirty="0" err="1"/>
              <a:t>Mauermann</a:t>
            </a:r>
            <a:r>
              <a:rPr lang="en-US" sz="2800" dirty="0"/>
              <a:t> Road and Leon Creek, the Medina River Trailhead and the Mitchell Lake Audubon Center as supporting a destination or origin for cyclists. </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pic>
        <p:nvPicPr>
          <p:cNvPr id="4" name="Picture 3" descr="Map&#10;&#10;Description automatically generated">
            <a:extLst>
              <a:ext uri="{FF2B5EF4-FFF2-40B4-BE49-F238E27FC236}">
                <a16:creationId xmlns:a16="http://schemas.microsoft.com/office/drawing/2014/main" id="{B91A4338-B7D3-4EB2-9243-1974FD7C8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828800"/>
            <a:ext cx="6943080" cy="5486400"/>
          </a:xfrm>
          <a:prstGeom prst="rect">
            <a:avLst/>
          </a:prstGeom>
        </p:spPr>
      </p:pic>
    </p:spTree>
    <p:extLst>
      <p:ext uri="{BB962C8B-B14F-4D97-AF65-F5344CB8AC3E}">
        <p14:creationId xmlns:p14="http://schemas.microsoft.com/office/powerpoint/2010/main" val="20800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fontScale="90000"/>
          </a:bodyPr>
          <a:lstStyle/>
          <a:p>
            <a:r>
              <a:rPr lang="en-US" sz="4800" dirty="0">
                <a:solidFill>
                  <a:srgbClr val="E9673E"/>
                </a:solidFill>
              </a:rPr>
              <a:t>Planning Team Meeting #8: October 8, 2019</a:t>
            </a:r>
          </a:p>
        </p:txBody>
      </p:sp>
      <p:sp>
        <p:nvSpPr>
          <p:cNvPr id="9" name="Content Placeholder 8"/>
          <p:cNvSpPr>
            <a:spLocks noGrp="1"/>
          </p:cNvSpPr>
          <p:nvPr>
            <p:ph idx="4294967295"/>
          </p:nvPr>
        </p:nvSpPr>
        <p:spPr>
          <a:xfrm>
            <a:off x="289368" y="1362725"/>
            <a:ext cx="6261899" cy="6187440"/>
          </a:xfrm>
        </p:spPr>
        <p:txBody>
          <a:bodyPr>
            <a:normAutofit/>
          </a:bodyPr>
          <a:lstStyle/>
          <a:p>
            <a:pPr marL="0" indent="0">
              <a:buNone/>
            </a:pPr>
            <a:r>
              <a:rPr lang="en-US" sz="2800" b="1" dirty="0"/>
              <a:t>Motor Vehicles and Freight</a:t>
            </a:r>
          </a:p>
          <a:p>
            <a:pPr marL="0" indent="0">
              <a:buNone/>
            </a:pPr>
            <a:r>
              <a:rPr lang="en-US" sz="2800" dirty="0"/>
              <a:t>Participants identified the industrial uses directly south of </a:t>
            </a:r>
            <a:r>
              <a:rPr lang="en-US" sz="2800" dirty="0" err="1"/>
              <a:t>Mauermann</a:t>
            </a:r>
            <a:r>
              <a:rPr lang="en-US" sz="2800" dirty="0"/>
              <a:t>, the Toyota Motor Manufacturing Plant, and the A&amp;M-SA campus as supporting freight origins and destinations. Notes were made to identify SH 16 as an alternate route for freight to avoid traffic on </a:t>
            </a:r>
            <a:r>
              <a:rPr lang="en-US" sz="2800" dirty="0" err="1"/>
              <a:t>Zarzamora</a:t>
            </a:r>
            <a:r>
              <a:rPr lang="en-US" sz="2800" dirty="0"/>
              <a:t> and SH 16 has direct access to Loop 410. Also, it was noted that freight use may be discouraged on University Way, with the exception of campus deliveries</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pic>
        <p:nvPicPr>
          <p:cNvPr id="4" name="Picture 3" descr="Map&#10;&#10;Description automatically generated">
            <a:extLst>
              <a:ext uri="{FF2B5EF4-FFF2-40B4-BE49-F238E27FC236}">
                <a16:creationId xmlns:a16="http://schemas.microsoft.com/office/drawing/2014/main" id="{64F6F8E5-114B-4504-95DA-5B044AA8AB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9468" y="1559302"/>
            <a:ext cx="7776131" cy="5832098"/>
          </a:xfrm>
          <a:prstGeom prst="rect">
            <a:avLst/>
          </a:prstGeom>
        </p:spPr>
      </p:pic>
    </p:spTree>
    <p:extLst>
      <p:ext uri="{BB962C8B-B14F-4D97-AF65-F5344CB8AC3E}">
        <p14:creationId xmlns:p14="http://schemas.microsoft.com/office/powerpoint/2010/main" val="220797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fontScale="90000"/>
          </a:bodyPr>
          <a:lstStyle/>
          <a:p>
            <a:r>
              <a:rPr lang="en-US" sz="4800" dirty="0">
                <a:solidFill>
                  <a:srgbClr val="E9673E"/>
                </a:solidFill>
              </a:rPr>
              <a:t>Planning Team Meeting #8: October 8, 2019</a:t>
            </a:r>
          </a:p>
        </p:txBody>
      </p:sp>
      <p:sp>
        <p:nvSpPr>
          <p:cNvPr id="9" name="Content Placeholder 8"/>
          <p:cNvSpPr>
            <a:spLocks noGrp="1"/>
          </p:cNvSpPr>
          <p:nvPr>
            <p:ph idx="4294967295"/>
          </p:nvPr>
        </p:nvSpPr>
        <p:spPr>
          <a:xfrm>
            <a:off x="251749" y="1431401"/>
            <a:ext cx="6261899" cy="6187440"/>
          </a:xfrm>
        </p:spPr>
        <p:txBody>
          <a:bodyPr>
            <a:normAutofit/>
          </a:bodyPr>
          <a:lstStyle/>
          <a:p>
            <a:pPr marL="0" indent="0">
              <a:buNone/>
            </a:pPr>
            <a:r>
              <a:rPr lang="en-US" sz="2800" b="1" dirty="0"/>
              <a:t>People, Pedestrians and Transit</a:t>
            </a:r>
          </a:p>
          <a:p>
            <a:pPr marL="0" indent="0">
              <a:buNone/>
            </a:pPr>
            <a:r>
              <a:rPr lang="en-US" sz="2800" dirty="0"/>
              <a:t>Participants identified origins and destination in the area around Jaguar Parkway and University Way, </a:t>
            </a:r>
            <a:r>
              <a:rPr lang="en-US" sz="2800" dirty="0" err="1"/>
              <a:t>Zarzamora</a:t>
            </a:r>
            <a:r>
              <a:rPr lang="en-US" sz="2800" dirty="0"/>
              <a:t> Road, the Medina River Trail, and the area north of 410-providing a pedestrian or transit connection to Palo Alto College</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pic>
        <p:nvPicPr>
          <p:cNvPr id="4" name="Picture 3" descr="Map&#10;&#10;Description automatically generated">
            <a:extLst>
              <a:ext uri="{FF2B5EF4-FFF2-40B4-BE49-F238E27FC236}">
                <a16:creationId xmlns:a16="http://schemas.microsoft.com/office/drawing/2014/main" id="{C8E1E7B7-B305-4C25-87C9-C62CD892C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8600" y="1371600"/>
            <a:ext cx="7823200" cy="5943600"/>
          </a:xfrm>
          <a:prstGeom prst="rect">
            <a:avLst/>
          </a:prstGeom>
        </p:spPr>
      </p:pic>
    </p:spTree>
    <p:extLst>
      <p:ext uri="{BB962C8B-B14F-4D97-AF65-F5344CB8AC3E}">
        <p14:creationId xmlns:p14="http://schemas.microsoft.com/office/powerpoint/2010/main" val="423150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fontScale="90000"/>
          </a:bodyPr>
          <a:lstStyle/>
          <a:p>
            <a:r>
              <a:rPr lang="en-US" sz="4800" dirty="0">
                <a:solidFill>
                  <a:srgbClr val="E9673E"/>
                </a:solidFill>
              </a:rPr>
              <a:t>Planning Team Meeting #8: October 8, 2019</a:t>
            </a:r>
          </a:p>
        </p:txBody>
      </p:sp>
      <p:sp>
        <p:nvSpPr>
          <p:cNvPr id="9" name="Content Placeholder 8"/>
          <p:cNvSpPr>
            <a:spLocks noGrp="1"/>
          </p:cNvSpPr>
          <p:nvPr>
            <p:ph idx="4294967295"/>
          </p:nvPr>
        </p:nvSpPr>
        <p:spPr>
          <a:xfrm>
            <a:off x="1053301" y="1559303"/>
            <a:ext cx="13167361" cy="6187440"/>
          </a:xfrm>
        </p:spPr>
        <p:txBody>
          <a:bodyPr>
            <a:normAutofit/>
          </a:bodyPr>
          <a:lstStyle/>
          <a:p>
            <a:pPr marL="0" indent="0">
              <a:buNone/>
            </a:pPr>
            <a:r>
              <a:rPr lang="en-US" sz="3200" b="1" dirty="0"/>
              <a:t>Key Takeaways:</a:t>
            </a:r>
          </a:p>
          <a:p>
            <a:r>
              <a:rPr lang="en-US" sz="3200" dirty="0"/>
              <a:t>Issues and Opportunities</a:t>
            </a:r>
          </a:p>
          <a:p>
            <a:pPr lvl="1"/>
            <a:r>
              <a:rPr lang="en-US" sz="3200" dirty="0"/>
              <a:t>The area is in transition with the growth of A&amp;M-SA and the master planned Vida San Antonio development. There are fundamentally different needs, given the areas current condition.</a:t>
            </a:r>
          </a:p>
          <a:p>
            <a:pPr lvl="1"/>
            <a:r>
              <a:rPr lang="en-US" sz="3200" dirty="0"/>
              <a:t>West to East connections are vital. </a:t>
            </a:r>
            <a:r>
              <a:rPr lang="en-US" sz="3200" dirty="0" err="1"/>
              <a:t>Mauermann</a:t>
            </a:r>
            <a:r>
              <a:rPr lang="en-US" sz="3200" dirty="0"/>
              <a:t> Road is the only West to East Connection. </a:t>
            </a:r>
          </a:p>
          <a:p>
            <a:pPr lvl="1"/>
            <a:r>
              <a:rPr lang="en-US" sz="3200" dirty="0"/>
              <a:t>The team noted that there are opportunities for a more extensive trail network, and that complete green streets should be emphasized.</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spTree>
    <p:extLst>
      <p:ext uri="{BB962C8B-B14F-4D97-AF65-F5344CB8AC3E}">
        <p14:creationId xmlns:p14="http://schemas.microsoft.com/office/powerpoint/2010/main" val="373930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fontScale="90000"/>
          </a:bodyPr>
          <a:lstStyle/>
          <a:p>
            <a:r>
              <a:rPr lang="en-US" sz="4800" dirty="0">
                <a:solidFill>
                  <a:srgbClr val="E9673E"/>
                </a:solidFill>
              </a:rPr>
              <a:t>Planning Team Meeting #10: </a:t>
            </a:r>
            <a:br>
              <a:rPr lang="en-US" sz="4800" dirty="0">
                <a:solidFill>
                  <a:srgbClr val="E9673E"/>
                </a:solidFill>
              </a:rPr>
            </a:br>
            <a:r>
              <a:rPr lang="en-US" sz="4800" dirty="0">
                <a:solidFill>
                  <a:srgbClr val="E9673E"/>
                </a:solidFill>
              </a:rPr>
              <a:t>December 10, 2019</a:t>
            </a:r>
          </a:p>
        </p:txBody>
      </p:sp>
      <p:sp>
        <p:nvSpPr>
          <p:cNvPr id="9" name="Content Placeholder 8"/>
          <p:cNvSpPr>
            <a:spLocks noGrp="1"/>
          </p:cNvSpPr>
          <p:nvPr>
            <p:ph idx="4294967295"/>
          </p:nvPr>
        </p:nvSpPr>
        <p:spPr>
          <a:xfrm>
            <a:off x="609600" y="1559302"/>
            <a:ext cx="13167361" cy="6187440"/>
          </a:xfrm>
        </p:spPr>
        <p:txBody>
          <a:bodyPr>
            <a:normAutofit/>
          </a:bodyPr>
          <a:lstStyle/>
          <a:p>
            <a:pPr marL="0" indent="0">
              <a:buNone/>
            </a:pPr>
            <a:r>
              <a:rPr lang="en-US" sz="2800" b="1" dirty="0"/>
              <a:t>Mapping Exercise pt. 2</a:t>
            </a:r>
          </a:p>
          <a:p>
            <a:pPr marL="0" indent="0">
              <a:buNone/>
            </a:pPr>
            <a:endParaRPr lang="en-US" sz="2800" b="1" dirty="0"/>
          </a:p>
          <a:p>
            <a:pPr marL="0" indent="0">
              <a:buNone/>
            </a:pPr>
            <a:r>
              <a:rPr lang="en-US" sz="2800" dirty="0"/>
              <a:t>The team was asked to identify any missed linkages. The team identified University way and 410 through </a:t>
            </a:r>
            <a:r>
              <a:rPr lang="en-US" sz="2800" dirty="0" err="1"/>
              <a:t>Chavaneaux</a:t>
            </a:r>
            <a:r>
              <a:rPr lang="en-US" sz="2800" dirty="0"/>
              <a:t> Road that could be linked to Palo Alto College. Bike Infrastructure was also discussed, considering the proposed grid network for the Vida Community.</a:t>
            </a:r>
          </a:p>
          <a:p>
            <a:pPr marL="0" indent="0">
              <a:buNone/>
            </a:pPr>
            <a:endParaRPr lang="en-US" sz="2800" dirty="0"/>
          </a:p>
          <a:p>
            <a:pPr marL="0" indent="0">
              <a:buNone/>
            </a:pPr>
            <a:r>
              <a:rPr lang="en-US" sz="2800" dirty="0"/>
              <a:t>A major advantage is the fact that much of the right of ways are undeveloped and provide opportunity for sound development. </a:t>
            </a:r>
          </a:p>
          <a:p>
            <a:pPr marL="0" indent="0">
              <a:buNone/>
            </a:pPr>
            <a:endParaRPr lang="en-US" sz="2800" dirty="0"/>
          </a:p>
          <a:p>
            <a:pPr marL="0" indent="0">
              <a:buNone/>
            </a:pPr>
            <a:r>
              <a:rPr lang="en-US" sz="2800" dirty="0"/>
              <a:t>The team also identified freight opportunity along Palo Alto Rd into the Toyota Motor Manufacturing Plant on Lone Star Pass. </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spTree>
    <p:extLst>
      <p:ext uri="{BB962C8B-B14F-4D97-AF65-F5344CB8AC3E}">
        <p14:creationId xmlns:p14="http://schemas.microsoft.com/office/powerpoint/2010/main" val="243405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28600" y="182880"/>
            <a:ext cx="7271564" cy="1371600"/>
          </a:xfrm>
        </p:spPr>
        <p:txBody>
          <a:bodyPr>
            <a:normAutofit/>
          </a:bodyPr>
          <a:lstStyle/>
          <a:p>
            <a:r>
              <a:rPr lang="en-US" sz="4800" dirty="0">
                <a:solidFill>
                  <a:srgbClr val="E9673E"/>
                </a:solidFill>
              </a:rPr>
              <a:t>Planning Team Meeting #10</a:t>
            </a: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pic>
        <p:nvPicPr>
          <p:cNvPr id="6" name="Picture 5" descr="Map&#10;&#10;Description automatically generated">
            <a:extLst>
              <a:ext uri="{FF2B5EF4-FFF2-40B4-BE49-F238E27FC236}">
                <a16:creationId xmlns:a16="http://schemas.microsoft.com/office/drawing/2014/main" id="{AD9DCBDD-CAA8-4E01-B98A-9CD3DD173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451231"/>
            <a:ext cx="8686800" cy="6515100"/>
          </a:xfrm>
          <a:prstGeom prst="rect">
            <a:avLst/>
          </a:prstGeom>
        </p:spPr>
      </p:pic>
    </p:spTree>
    <p:extLst>
      <p:ext uri="{BB962C8B-B14F-4D97-AF65-F5344CB8AC3E}">
        <p14:creationId xmlns:p14="http://schemas.microsoft.com/office/powerpoint/2010/main" val="5752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E6D91033-FCCD-46B6-9186-52391732D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600" y="84881"/>
            <a:ext cx="10871200" cy="8153400"/>
          </a:xfrm>
          <a:prstGeom prst="rect">
            <a:avLst/>
          </a:prstGeom>
        </p:spPr>
      </p:pic>
    </p:spTree>
    <p:extLst>
      <p:ext uri="{BB962C8B-B14F-4D97-AF65-F5344CB8AC3E}">
        <p14:creationId xmlns:p14="http://schemas.microsoft.com/office/powerpoint/2010/main" val="5225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5" name="TextBox 4"/>
          <p:cNvSpPr txBox="1"/>
          <p:nvPr/>
        </p:nvSpPr>
        <p:spPr>
          <a:xfrm>
            <a:off x="6126521" y="3336607"/>
            <a:ext cx="7680960" cy="68326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white"/>
                </a:solidFill>
                <a:effectLst/>
                <a:uLnTx/>
                <a:uFillTx/>
                <a:latin typeface="Avenir LT Std 35 Light" panose="020B0402020203020204" pitchFamily="34" charset="0"/>
                <a:ea typeface="+mn-ea"/>
                <a:cs typeface="+mn-cs"/>
              </a:rPr>
              <a:t>Website Walk-Through</a:t>
            </a:r>
          </a:p>
        </p:txBody>
      </p:sp>
    </p:spTree>
    <p:extLst>
      <p:ext uri="{BB962C8B-B14F-4D97-AF65-F5344CB8AC3E}">
        <p14:creationId xmlns:p14="http://schemas.microsoft.com/office/powerpoint/2010/main" val="27915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62000" y="228600"/>
            <a:ext cx="13167361" cy="1371600"/>
          </a:xfrm>
        </p:spPr>
        <p:txBody>
          <a:bodyPr>
            <a:normAutofit/>
          </a:bodyPr>
          <a:lstStyle/>
          <a:p>
            <a:r>
              <a:rPr lang="en-US" sz="4800" dirty="0">
                <a:solidFill>
                  <a:srgbClr val="E9673E"/>
                </a:solidFill>
              </a:rPr>
              <a:t>Website Walk-Through</a:t>
            </a:r>
          </a:p>
        </p:txBody>
      </p:sp>
      <p:sp>
        <p:nvSpPr>
          <p:cNvPr id="9" name="Content Placeholder 8"/>
          <p:cNvSpPr>
            <a:spLocks noGrp="1"/>
          </p:cNvSpPr>
          <p:nvPr>
            <p:ph idx="4294967295"/>
          </p:nvPr>
        </p:nvSpPr>
        <p:spPr>
          <a:xfrm>
            <a:off x="762000" y="1295400"/>
            <a:ext cx="13167361" cy="6187440"/>
          </a:xfrm>
        </p:spPr>
        <p:txBody>
          <a:bodyPr>
            <a:normAutofit/>
          </a:bodyPr>
          <a:lstStyle/>
          <a:p>
            <a:pPr marL="0" indent="0">
              <a:buNone/>
            </a:pPr>
            <a:endParaRPr lang="en-US" sz="5400" dirty="0">
              <a:hlinkClick r:id="rId3"/>
            </a:endParaRPr>
          </a:p>
          <a:p>
            <a:pPr marL="0" indent="0" algn="ctr">
              <a:buNone/>
            </a:pPr>
            <a:r>
              <a:rPr lang="en-US" sz="5400" dirty="0">
                <a:hlinkClick r:id="rId3"/>
              </a:rPr>
              <a:t>https://texasam.sacompplan.com/</a:t>
            </a:r>
            <a:endParaRPr lang="en-US" sz="5400" dirty="0"/>
          </a:p>
          <a:p>
            <a:pPr marL="0" indent="0" algn="ctr">
              <a:buNone/>
            </a:pPr>
            <a:endParaRPr lang="en-US" sz="5400" dirty="0"/>
          </a:p>
          <a:p>
            <a:pPr marL="0" indent="0" algn="ctr">
              <a:buNone/>
            </a:pPr>
            <a:r>
              <a:rPr lang="en-US" sz="5400" dirty="0">
                <a:hlinkClick r:id="rId4"/>
              </a:rPr>
              <a:t>https://texasam.sacompplan.com/plan-framework/mobility-framework/</a:t>
            </a:r>
            <a:endParaRPr lang="en-US" sz="5400" dirty="0"/>
          </a:p>
          <a:p>
            <a:pPr marL="0" indent="0" algn="ctr">
              <a:buNone/>
            </a:pPr>
            <a:endParaRPr lang="en-US" sz="5400" b="1" dirty="0"/>
          </a:p>
          <a:p>
            <a:pPr marL="0" indent="0" algn="ctr">
              <a:buNone/>
            </a:pPr>
            <a:endParaRPr lang="en-US" sz="5400" b="1" dirty="0"/>
          </a:p>
          <a:p>
            <a:pPr marL="0" indent="0" algn="ctr">
              <a:buNone/>
            </a:pPr>
            <a:endParaRPr lang="en-US" sz="5400" b="1" dirty="0"/>
          </a:p>
        </p:txBody>
      </p:sp>
      <p:pic>
        <p:nvPicPr>
          <p:cNvPr id="3" name="Picture 2">
            <a:extLst>
              <a:ext uri="{FF2B5EF4-FFF2-40B4-BE49-F238E27FC236}">
                <a16:creationId xmlns:a16="http://schemas.microsoft.com/office/drawing/2014/main" id="{2FAD1B97-761E-4F36-99E5-1ECD2D5C2927}"/>
              </a:ext>
            </a:extLst>
          </p:cNvPr>
          <p:cNvPicPr>
            <a:picLocks noChangeAspect="1"/>
          </p:cNvPicPr>
          <p:nvPr/>
        </p:nvPicPr>
        <p:blipFill>
          <a:blip r:embed="rId5"/>
          <a:stretch>
            <a:fillRect/>
          </a:stretch>
        </p:blipFill>
        <p:spPr>
          <a:xfrm>
            <a:off x="10801842" y="228600"/>
            <a:ext cx="3127519" cy="640135"/>
          </a:xfrm>
          <a:prstGeom prst="rect">
            <a:avLst/>
          </a:prstGeom>
        </p:spPr>
      </p:pic>
    </p:spTree>
    <p:extLst>
      <p:ext uri="{BB962C8B-B14F-4D97-AF65-F5344CB8AC3E}">
        <p14:creationId xmlns:p14="http://schemas.microsoft.com/office/powerpoint/2010/main" val="21223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62000" y="228600"/>
            <a:ext cx="13167361" cy="1371600"/>
          </a:xfrm>
        </p:spPr>
        <p:txBody>
          <a:bodyPr>
            <a:normAutofit/>
          </a:bodyPr>
          <a:lstStyle/>
          <a:p>
            <a:r>
              <a:rPr lang="en-US" sz="4800" dirty="0">
                <a:solidFill>
                  <a:srgbClr val="E9673E"/>
                </a:solidFill>
              </a:rPr>
              <a:t>Draft Mobility Recommendations</a:t>
            </a:r>
          </a:p>
        </p:txBody>
      </p:sp>
      <p:sp>
        <p:nvSpPr>
          <p:cNvPr id="9" name="Content Placeholder 8"/>
          <p:cNvSpPr>
            <a:spLocks noGrp="1"/>
          </p:cNvSpPr>
          <p:nvPr>
            <p:ph idx="4294967295"/>
          </p:nvPr>
        </p:nvSpPr>
        <p:spPr>
          <a:xfrm>
            <a:off x="762000" y="1295400"/>
            <a:ext cx="13167361" cy="6187440"/>
          </a:xfrm>
        </p:spPr>
        <p:txBody>
          <a:bodyPr>
            <a:normAutofit/>
          </a:bodyPr>
          <a:lstStyle/>
          <a:p>
            <a:r>
              <a:rPr lang="en-US" sz="3600" dirty="0">
                <a:solidFill>
                  <a:schemeClr val="accent6">
                    <a:lumMod val="50000"/>
                  </a:schemeClr>
                </a:solidFill>
                <a:latin typeface="+mj-lt"/>
              </a:rPr>
              <a:t>Continue implementing the San Antonio Vision Zero Action Plan</a:t>
            </a:r>
          </a:p>
          <a:p>
            <a:r>
              <a:rPr lang="en-US" sz="3600" dirty="0">
                <a:solidFill>
                  <a:schemeClr val="accent6">
                    <a:lumMod val="50000"/>
                  </a:schemeClr>
                </a:solidFill>
                <a:latin typeface="+mj-lt"/>
              </a:rPr>
              <a:t>Create a grid network of multimodal and low impact streets</a:t>
            </a:r>
          </a:p>
          <a:p>
            <a:r>
              <a:rPr lang="en-US" sz="3600" dirty="0">
                <a:solidFill>
                  <a:schemeClr val="accent6">
                    <a:lumMod val="50000"/>
                  </a:schemeClr>
                </a:solidFill>
                <a:latin typeface="+mj-lt"/>
              </a:rPr>
              <a:t>Manage future transportation demand through deliberate parking management strategies and traffic management plans that prioritize pedestrian, bicycle and transit options during special events. </a:t>
            </a:r>
          </a:p>
          <a:p>
            <a:r>
              <a:rPr lang="en-US" sz="3600" dirty="0">
                <a:solidFill>
                  <a:schemeClr val="accent6">
                    <a:lumMod val="50000"/>
                  </a:schemeClr>
                </a:solidFill>
                <a:latin typeface="+mj-lt"/>
              </a:rPr>
              <a:t>Consider freight movements and needs in land use transportation planning activities. </a:t>
            </a:r>
          </a:p>
          <a:p>
            <a:r>
              <a:rPr lang="en-US" sz="3600" dirty="0">
                <a:solidFill>
                  <a:schemeClr val="accent6">
                    <a:lumMod val="50000"/>
                  </a:schemeClr>
                </a:solidFill>
                <a:latin typeface="+mj-lt"/>
              </a:rPr>
              <a:t>Support VIA Metropolitan Transit service by prioritizing transit supportive policies and infrastructure near transit stations. </a:t>
            </a:r>
          </a:p>
        </p:txBody>
      </p:sp>
      <p:pic>
        <p:nvPicPr>
          <p:cNvPr id="3" name="Picture 2">
            <a:extLst>
              <a:ext uri="{FF2B5EF4-FFF2-40B4-BE49-F238E27FC236}">
                <a16:creationId xmlns:a16="http://schemas.microsoft.com/office/drawing/2014/main" id="{2FAD1B97-761E-4F36-99E5-1ECD2D5C2927}"/>
              </a:ext>
            </a:extLst>
          </p:cNvPr>
          <p:cNvPicPr>
            <a:picLocks noChangeAspect="1"/>
          </p:cNvPicPr>
          <p:nvPr/>
        </p:nvPicPr>
        <p:blipFill>
          <a:blip r:embed="rId3"/>
          <a:stretch>
            <a:fillRect/>
          </a:stretch>
        </p:blipFill>
        <p:spPr>
          <a:xfrm>
            <a:off x="10801842" y="228600"/>
            <a:ext cx="3127519" cy="640135"/>
          </a:xfrm>
          <a:prstGeom prst="rect">
            <a:avLst/>
          </a:prstGeom>
        </p:spPr>
      </p:pic>
    </p:spTree>
    <p:extLst>
      <p:ext uri="{BB962C8B-B14F-4D97-AF65-F5344CB8AC3E}">
        <p14:creationId xmlns:p14="http://schemas.microsoft.com/office/powerpoint/2010/main" val="358198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60" y="119818"/>
            <a:ext cx="13167361" cy="1371600"/>
          </a:xfrm>
        </p:spPr>
        <p:txBody>
          <a:bodyPr/>
          <a:lstStyle/>
          <a:p>
            <a:r>
              <a:rPr lang="en-US" sz="5400" dirty="0">
                <a:solidFill>
                  <a:srgbClr val="E9673E"/>
                </a:solidFill>
              </a:rPr>
              <a:t>Meeting Objectives</a:t>
            </a:r>
            <a:endParaRPr lang="en-US" dirty="0">
              <a:solidFill>
                <a:srgbClr val="E9673E"/>
              </a:solidFill>
            </a:endParaRPr>
          </a:p>
        </p:txBody>
      </p:sp>
      <p:sp>
        <p:nvSpPr>
          <p:cNvPr id="9" name="Content Placeholder 8"/>
          <p:cNvSpPr>
            <a:spLocks noGrp="1"/>
          </p:cNvSpPr>
          <p:nvPr>
            <p:ph idx="4294967295"/>
          </p:nvPr>
        </p:nvSpPr>
        <p:spPr>
          <a:xfrm>
            <a:off x="731520" y="1737360"/>
            <a:ext cx="11795760" cy="6126480"/>
          </a:xfrm>
        </p:spPr>
        <p:txBody>
          <a:bodyPr>
            <a:normAutofit/>
          </a:bodyPr>
          <a:lstStyle/>
          <a:p>
            <a:r>
              <a:rPr lang="en-US" dirty="0"/>
              <a:t>Welcome &amp; Introductions</a:t>
            </a:r>
          </a:p>
          <a:p>
            <a:r>
              <a:rPr lang="en-US" dirty="0"/>
              <a:t>Project schedule</a:t>
            </a:r>
          </a:p>
          <a:p>
            <a:r>
              <a:rPr lang="en-US" dirty="0"/>
              <a:t>Housing and Economic Development Q&amp;A</a:t>
            </a:r>
          </a:p>
          <a:p>
            <a:pPr lvl="1"/>
            <a:r>
              <a:rPr lang="en-US" dirty="0" err="1"/>
              <a:t>Consider.It</a:t>
            </a:r>
            <a:r>
              <a:rPr lang="en-US" dirty="0"/>
              <a:t> platform walk through</a:t>
            </a:r>
          </a:p>
          <a:p>
            <a:r>
              <a:rPr lang="en-US" dirty="0"/>
              <a:t>Mobility Recommendations Discussion</a:t>
            </a:r>
          </a:p>
          <a:p>
            <a:r>
              <a:rPr lang="en-US" dirty="0"/>
              <a:t>Walk-through of website</a:t>
            </a:r>
          </a:p>
          <a:p>
            <a:r>
              <a:rPr lang="en-US" dirty="0"/>
              <a:t>Questions?</a:t>
            </a:r>
          </a:p>
          <a:p>
            <a:pPr marL="0" indent="0">
              <a:buNone/>
            </a:pPr>
            <a:endParaRPr lang="en-US" sz="4320" dirty="0"/>
          </a:p>
        </p:txBody>
      </p:sp>
      <p:pic>
        <p:nvPicPr>
          <p:cNvPr id="3" name="Picture 2">
            <a:extLst>
              <a:ext uri="{FF2B5EF4-FFF2-40B4-BE49-F238E27FC236}">
                <a16:creationId xmlns:a16="http://schemas.microsoft.com/office/drawing/2014/main" id="{C3F1A184-1402-4738-B85D-E0DA85866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503" y="165538"/>
            <a:ext cx="3128337" cy="640080"/>
          </a:xfrm>
          <a:prstGeom prst="rect">
            <a:avLst/>
          </a:prstGeom>
        </p:spPr>
      </p:pic>
    </p:spTree>
    <p:extLst>
      <p:ext uri="{BB962C8B-B14F-4D97-AF65-F5344CB8AC3E}">
        <p14:creationId xmlns:p14="http://schemas.microsoft.com/office/powerpoint/2010/main" val="16084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62000" y="228600"/>
            <a:ext cx="13167361" cy="1371600"/>
          </a:xfrm>
        </p:spPr>
        <p:txBody>
          <a:bodyPr>
            <a:normAutofit/>
          </a:bodyPr>
          <a:lstStyle/>
          <a:p>
            <a:r>
              <a:rPr lang="en-US" sz="4800" dirty="0">
                <a:solidFill>
                  <a:srgbClr val="E9673E"/>
                </a:solidFill>
              </a:rPr>
              <a:t>Next Steps</a:t>
            </a:r>
          </a:p>
        </p:txBody>
      </p:sp>
      <p:sp>
        <p:nvSpPr>
          <p:cNvPr id="9" name="Content Placeholder 8"/>
          <p:cNvSpPr>
            <a:spLocks noGrp="1"/>
          </p:cNvSpPr>
          <p:nvPr>
            <p:ph idx="4294967295"/>
          </p:nvPr>
        </p:nvSpPr>
        <p:spPr>
          <a:xfrm>
            <a:off x="762000" y="1295400"/>
            <a:ext cx="13167361" cy="6187440"/>
          </a:xfrm>
        </p:spPr>
        <p:txBody>
          <a:bodyPr>
            <a:normAutofit/>
          </a:bodyPr>
          <a:lstStyle/>
          <a:p>
            <a:endParaRPr lang="en-US" sz="3600" b="1" dirty="0"/>
          </a:p>
          <a:p>
            <a:r>
              <a:rPr lang="en-US" sz="3600" b="1" dirty="0"/>
              <a:t>Planning Team Meeting (Amenities and Public Spaces) Week of October 28</a:t>
            </a:r>
            <a:r>
              <a:rPr lang="en-US" sz="3600" b="1" baseline="30000" dirty="0"/>
              <a:t>th</a:t>
            </a:r>
            <a:r>
              <a:rPr lang="en-US" sz="3600" b="1" dirty="0"/>
              <a:t>. </a:t>
            </a:r>
          </a:p>
          <a:p>
            <a:r>
              <a:rPr lang="en-US" sz="3600" b="1" dirty="0"/>
              <a:t>Virtual Platforms and Virtual Office Hours</a:t>
            </a:r>
          </a:p>
          <a:p>
            <a:endParaRPr lang="en-US" sz="3600" b="1" dirty="0"/>
          </a:p>
          <a:p>
            <a:pPr marL="0" indent="0">
              <a:buNone/>
            </a:pPr>
            <a:r>
              <a:rPr lang="en-US" sz="4000" b="1" dirty="0">
                <a:solidFill>
                  <a:srgbClr val="E9673E"/>
                </a:solidFill>
                <a:latin typeface="+mj-lt"/>
              </a:rPr>
              <a:t>Questions?</a:t>
            </a:r>
            <a:endParaRPr lang="en-US" sz="3120" b="1" dirty="0"/>
          </a:p>
          <a:p>
            <a:pPr marL="0" indent="0">
              <a:buNone/>
            </a:pPr>
            <a:r>
              <a:rPr lang="en-US" sz="3600" dirty="0"/>
              <a:t>Carlos Guerra II</a:t>
            </a:r>
          </a:p>
          <a:p>
            <a:pPr marL="0" indent="0">
              <a:buNone/>
            </a:pPr>
            <a:r>
              <a:rPr lang="en-US" sz="3600" dirty="0"/>
              <a:t>Project Manager</a:t>
            </a:r>
          </a:p>
          <a:p>
            <a:pPr marL="0" indent="0">
              <a:buNone/>
            </a:pPr>
            <a:r>
              <a:rPr lang="en-US" sz="3600" dirty="0"/>
              <a:t>carlos.guerra2@sanantonio.gov</a:t>
            </a:r>
          </a:p>
        </p:txBody>
      </p:sp>
      <p:pic>
        <p:nvPicPr>
          <p:cNvPr id="3" name="Picture 2">
            <a:extLst>
              <a:ext uri="{FF2B5EF4-FFF2-40B4-BE49-F238E27FC236}">
                <a16:creationId xmlns:a16="http://schemas.microsoft.com/office/drawing/2014/main" id="{2FAD1B97-761E-4F36-99E5-1ECD2D5C2927}"/>
              </a:ext>
            </a:extLst>
          </p:cNvPr>
          <p:cNvPicPr>
            <a:picLocks noChangeAspect="1"/>
          </p:cNvPicPr>
          <p:nvPr/>
        </p:nvPicPr>
        <p:blipFill>
          <a:blip r:embed="rId3"/>
          <a:stretch>
            <a:fillRect/>
          </a:stretch>
        </p:blipFill>
        <p:spPr>
          <a:xfrm>
            <a:off x="10801842" y="228600"/>
            <a:ext cx="3127519" cy="640135"/>
          </a:xfrm>
          <a:prstGeom prst="rect">
            <a:avLst/>
          </a:prstGeom>
        </p:spPr>
      </p:pic>
    </p:spTree>
    <p:extLst>
      <p:ext uri="{BB962C8B-B14F-4D97-AF65-F5344CB8AC3E}">
        <p14:creationId xmlns:p14="http://schemas.microsoft.com/office/powerpoint/2010/main" val="33523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 y="0"/>
            <a:ext cx="14630400" cy="8229600"/>
          </a:xfrm>
          <a:prstGeom prst="rect">
            <a:avLst/>
          </a:prstGeom>
        </p:spPr>
      </p:pic>
      <p:sp>
        <p:nvSpPr>
          <p:cNvPr id="5" name="TextBox 4"/>
          <p:cNvSpPr txBox="1"/>
          <p:nvPr/>
        </p:nvSpPr>
        <p:spPr>
          <a:xfrm>
            <a:off x="4206240" y="3962400"/>
            <a:ext cx="8519160" cy="3527119"/>
          </a:xfrm>
          <a:prstGeom prst="rect">
            <a:avLst/>
          </a:prstGeom>
          <a:noFill/>
        </p:spPr>
        <p:txBody>
          <a:bodyPr wrap="square" rtlCol="0">
            <a:spAutoFit/>
          </a:bodyPr>
          <a:lstStyle/>
          <a:p>
            <a:pPr algn="r"/>
            <a:r>
              <a:rPr lang="en-US" sz="4320" b="1" dirty="0">
                <a:solidFill>
                  <a:schemeClr val="bg1"/>
                </a:solidFill>
              </a:rPr>
              <a:t>Texas A&amp;M San Antonio Area </a:t>
            </a:r>
          </a:p>
          <a:p>
            <a:pPr algn="r"/>
            <a:r>
              <a:rPr lang="en-US" sz="4320" b="1" dirty="0">
                <a:solidFill>
                  <a:schemeClr val="bg1"/>
                </a:solidFill>
              </a:rPr>
              <a:t>Regional Center</a:t>
            </a:r>
          </a:p>
          <a:p>
            <a:pPr algn="r"/>
            <a:r>
              <a:rPr lang="en-US" sz="3360" dirty="0">
                <a:solidFill>
                  <a:schemeClr val="bg1"/>
                </a:solidFill>
                <a:latin typeface="+mj-lt"/>
              </a:rPr>
              <a:t>Virtual Planning Team Meeting: Draft Mobility Recommendations</a:t>
            </a:r>
          </a:p>
          <a:p>
            <a:pPr algn="r"/>
            <a:endParaRPr lang="en-US" sz="1680" dirty="0">
              <a:solidFill>
                <a:schemeClr val="bg1"/>
              </a:solidFill>
              <a:latin typeface="+mj-lt"/>
            </a:endParaRPr>
          </a:p>
          <a:p>
            <a:pPr algn="r"/>
            <a:r>
              <a:rPr lang="en-US" sz="2880" dirty="0">
                <a:solidFill>
                  <a:schemeClr val="bg1"/>
                </a:solidFill>
                <a:latin typeface="+mj-lt"/>
              </a:rPr>
              <a:t>Thursday, October 1, 2020</a:t>
            </a:r>
          </a:p>
          <a:p>
            <a:pPr algn="r"/>
            <a:r>
              <a:rPr lang="en-US" sz="2400" dirty="0">
                <a:solidFill>
                  <a:schemeClr val="bg1"/>
                </a:solidFill>
                <a:latin typeface="+mj-lt"/>
              </a:rPr>
              <a:t>10:00 AM</a:t>
            </a:r>
            <a:endParaRPr lang="en-US" sz="1680" dirty="0">
              <a:solidFill>
                <a:schemeClr val="bg1"/>
              </a:solidFill>
              <a:latin typeface="Avenir LT Std 35 Light" panose="020B0402020203020204" pitchFamily="34" charset="0"/>
            </a:endParaRPr>
          </a:p>
        </p:txBody>
      </p:sp>
    </p:spTree>
    <p:extLst>
      <p:ext uri="{BB962C8B-B14F-4D97-AF65-F5344CB8AC3E}">
        <p14:creationId xmlns:p14="http://schemas.microsoft.com/office/powerpoint/2010/main" val="2334885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5" name="TextBox 4"/>
          <p:cNvSpPr txBox="1"/>
          <p:nvPr/>
        </p:nvSpPr>
        <p:spPr>
          <a:xfrm>
            <a:off x="6126521" y="3336607"/>
            <a:ext cx="7680960" cy="68326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white"/>
                </a:solidFill>
                <a:effectLst/>
                <a:uLnTx/>
                <a:uFillTx/>
                <a:latin typeface="Avenir LT Std 35 Light" panose="020B0402020203020204" pitchFamily="34" charset="0"/>
                <a:ea typeface="+mn-ea"/>
                <a:cs typeface="+mn-cs"/>
              </a:rPr>
              <a:t>Introductions</a:t>
            </a:r>
          </a:p>
        </p:txBody>
      </p:sp>
    </p:spTree>
    <p:extLst>
      <p:ext uri="{BB962C8B-B14F-4D97-AF65-F5344CB8AC3E}">
        <p14:creationId xmlns:p14="http://schemas.microsoft.com/office/powerpoint/2010/main" val="40477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5" name="TextBox 4"/>
          <p:cNvSpPr txBox="1"/>
          <p:nvPr/>
        </p:nvSpPr>
        <p:spPr>
          <a:xfrm>
            <a:off x="6126521" y="3336607"/>
            <a:ext cx="7680960" cy="68326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white"/>
                </a:solidFill>
                <a:effectLst/>
                <a:uLnTx/>
                <a:uFillTx/>
                <a:latin typeface="Avenir LT Std 35 Light" panose="020B0402020203020204" pitchFamily="34" charset="0"/>
                <a:ea typeface="+mn-ea"/>
                <a:cs typeface="+mn-cs"/>
              </a:rPr>
              <a:t>Project and Process Schedule</a:t>
            </a:r>
          </a:p>
        </p:txBody>
      </p:sp>
    </p:spTree>
    <p:extLst>
      <p:ext uri="{BB962C8B-B14F-4D97-AF65-F5344CB8AC3E}">
        <p14:creationId xmlns:p14="http://schemas.microsoft.com/office/powerpoint/2010/main" val="27915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2" y="182880"/>
            <a:ext cx="13167361" cy="1371600"/>
          </a:xfrm>
        </p:spPr>
        <p:txBody>
          <a:bodyPr>
            <a:normAutofit/>
          </a:bodyPr>
          <a:lstStyle/>
          <a:p>
            <a:r>
              <a:rPr lang="en-US" sz="4800" dirty="0">
                <a:solidFill>
                  <a:srgbClr val="E9673E"/>
                </a:solidFill>
              </a:rPr>
              <a:t>Overall of Planning Team Meetings</a:t>
            </a:r>
          </a:p>
        </p:txBody>
      </p:sp>
      <p:sp>
        <p:nvSpPr>
          <p:cNvPr id="9" name="Content Placeholder 8"/>
          <p:cNvSpPr>
            <a:spLocks noGrp="1"/>
          </p:cNvSpPr>
          <p:nvPr>
            <p:ph idx="4294967295"/>
          </p:nvPr>
        </p:nvSpPr>
        <p:spPr>
          <a:xfrm>
            <a:off x="1053301" y="1559303"/>
            <a:ext cx="13167361" cy="6187440"/>
          </a:xfrm>
        </p:spPr>
        <p:txBody>
          <a:bodyPr>
            <a:normAutofit fontScale="85000" lnSpcReduction="20000"/>
          </a:bodyPr>
          <a:lstStyle/>
          <a:p>
            <a:pPr>
              <a:buFont typeface="Wingdings" panose="05000000000000000000" pitchFamily="2" charset="2"/>
              <a:buChar char="ü"/>
            </a:pPr>
            <a:r>
              <a:rPr lang="en-US" sz="2800" b="1" dirty="0"/>
              <a:t>Meeting #1: </a:t>
            </a:r>
            <a:r>
              <a:rPr lang="en-US" sz="2800" dirty="0"/>
              <a:t>Kick-Off and Orientation; Sub-Area Plan Overview</a:t>
            </a:r>
          </a:p>
          <a:p>
            <a:pPr>
              <a:buFont typeface="Wingdings" panose="05000000000000000000" pitchFamily="2" charset="2"/>
              <a:buChar char="ü"/>
            </a:pPr>
            <a:r>
              <a:rPr lang="en-US" sz="2800" b="1" dirty="0"/>
              <a:t>Meeting #2:</a:t>
            </a:r>
            <a:r>
              <a:rPr lang="en-US" sz="2800" dirty="0"/>
              <a:t> Preliminary Identification of Opportunities of Challenges; Preliminary Visioning</a:t>
            </a:r>
          </a:p>
          <a:p>
            <a:pPr>
              <a:buFont typeface="Wingdings" panose="05000000000000000000" pitchFamily="2" charset="2"/>
              <a:buChar char="ü"/>
            </a:pPr>
            <a:r>
              <a:rPr lang="en-US" sz="2800" b="1" dirty="0"/>
              <a:t>Meeting #3: </a:t>
            </a:r>
            <a:r>
              <a:rPr lang="en-US" sz="2800" dirty="0"/>
              <a:t>Confirm Vision and Goals; Focus Areas and Corridors</a:t>
            </a:r>
          </a:p>
          <a:p>
            <a:pPr>
              <a:buFont typeface="Wingdings" panose="05000000000000000000" pitchFamily="2" charset="2"/>
              <a:buChar char="ü"/>
            </a:pPr>
            <a:r>
              <a:rPr lang="en-US" sz="2800" b="1" dirty="0"/>
              <a:t>Meeting #4: </a:t>
            </a:r>
            <a:r>
              <a:rPr lang="en-US" sz="2800" dirty="0"/>
              <a:t>Housing and Job Projections; Land Use (1 of 2)</a:t>
            </a:r>
          </a:p>
          <a:p>
            <a:pPr>
              <a:buFont typeface="Wingdings" panose="05000000000000000000" pitchFamily="2" charset="2"/>
              <a:buChar char="ü"/>
            </a:pPr>
            <a:r>
              <a:rPr lang="en-US" sz="2800" b="1" dirty="0"/>
              <a:t>Meeting #5: </a:t>
            </a:r>
            <a:r>
              <a:rPr lang="en-US" sz="2800" dirty="0"/>
              <a:t>Land Use (2 of 2)</a:t>
            </a:r>
          </a:p>
          <a:p>
            <a:pPr>
              <a:buFont typeface="Wingdings" panose="05000000000000000000" pitchFamily="2" charset="2"/>
              <a:buChar char="ü"/>
            </a:pPr>
            <a:r>
              <a:rPr lang="en-US" sz="2800" b="1" dirty="0"/>
              <a:t>Meeting #6: </a:t>
            </a:r>
            <a:r>
              <a:rPr lang="en-US" sz="2800" dirty="0"/>
              <a:t>Housing and Economic Development Strategies (1 of 2)</a:t>
            </a:r>
          </a:p>
          <a:p>
            <a:pPr>
              <a:buFont typeface="Wingdings" panose="05000000000000000000" pitchFamily="2" charset="2"/>
              <a:buChar char="ü"/>
            </a:pPr>
            <a:r>
              <a:rPr lang="en-US" sz="2800" b="1" dirty="0"/>
              <a:t>Meeting #7: </a:t>
            </a:r>
            <a:r>
              <a:rPr lang="en-US" sz="2800" dirty="0"/>
              <a:t>Housing and Economic Development Strategies (2 of 2)</a:t>
            </a:r>
          </a:p>
          <a:p>
            <a:pPr>
              <a:buFont typeface="Wingdings" panose="05000000000000000000" pitchFamily="2" charset="2"/>
              <a:buChar char="ü"/>
            </a:pPr>
            <a:r>
              <a:rPr lang="en-US" sz="2800" b="1" dirty="0"/>
              <a:t>Meeting #8: </a:t>
            </a:r>
            <a:r>
              <a:rPr lang="en-US" sz="2800" dirty="0"/>
              <a:t>Mobility</a:t>
            </a:r>
          </a:p>
          <a:p>
            <a:pPr>
              <a:buFont typeface="Wingdings" panose="05000000000000000000" pitchFamily="2" charset="2"/>
              <a:buChar char="ü"/>
            </a:pPr>
            <a:r>
              <a:rPr lang="en-US" sz="2800" b="1" dirty="0"/>
              <a:t>Meeting #9: </a:t>
            </a:r>
            <a:r>
              <a:rPr lang="en-US" sz="2800" dirty="0"/>
              <a:t>Infrastructure and Amenities</a:t>
            </a:r>
          </a:p>
          <a:p>
            <a:pPr>
              <a:buFont typeface="Wingdings" panose="05000000000000000000" pitchFamily="2" charset="2"/>
              <a:buChar char="ü"/>
            </a:pPr>
            <a:r>
              <a:rPr lang="en-US" sz="2800" b="1" dirty="0"/>
              <a:t>Meeting #10: </a:t>
            </a:r>
            <a:r>
              <a:rPr lang="en-US" sz="2800" dirty="0"/>
              <a:t>Mobility (2 of 2)</a:t>
            </a:r>
          </a:p>
          <a:p>
            <a:pPr>
              <a:buFont typeface="Wingdings" panose="05000000000000000000" pitchFamily="2" charset="2"/>
              <a:buChar char="ü"/>
            </a:pPr>
            <a:r>
              <a:rPr lang="en-US" sz="2800" b="1" dirty="0"/>
              <a:t>Meeting #11: </a:t>
            </a:r>
            <a:r>
              <a:rPr lang="en-US" sz="2800" dirty="0"/>
              <a:t>Review Digital Design </a:t>
            </a:r>
            <a:r>
              <a:rPr lang="en-US" sz="2800" dirty="0" err="1"/>
              <a:t>Charrette</a:t>
            </a:r>
            <a:r>
              <a:rPr lang="en-US" sz="2800" dirty="0"/>
              <a:t>; Focus Areas; Neighborhood Profiles &amp; Priorities</a:t>
            </a:r>
          </a:p>
          <a:p>
            <a:r>
              <a:rPr lang="en-US" sz="2800" b="1" dirty="0"/>
              <a:t>Virtual “Check-in” Meeting : </a:t>
            </a:r>
            <a:r>
              <a:rPr lang="en-US" sz="2800" dirty="0"/>
              <a:t>Update, revised project schedule, walk-through of website content</a:t>
            </a:r>
          </a:p>
          <a:p>
            <a:r>
              <a:rPr lang="en-US" sz="2800" b="1" dirty="0">
                <a:solidFill>
                  <a:srgbClr val="FF0000"/>
                </a:solidFill>
              </a:rPr>
              <a:t>Extra Meeting</a:t>
            </a:r>
            <a:r>
              <a:rPr lang="en-US" sz="2800" b="1" dirty="0"/>
              <a:t>: </a:t>
            </a:r>
            <a:r>
              <a:rPr lang="en-US" sz="2800" dirty="0"/>
              <a:t>Mobility</a:t>
            </a:r>
          </a:p>
          <a:p>
            <a:r>
              <a:rPr lang="en-US" sz="2800" b="1" dirty="0">
                <a:solidFill>
                  <a:srgbClr val="FF0000"/>
                </a:solidFill>
              </a:rPr>
              <a:t>Extra Meeting</a:t>
            </a:r>
            <a:r>
              <a:rPr lang="en-US" sz="2800" b="1" dirty="0"/>
              <a:t>: </a:t>
            </a:r>
            <a:r>
              <a:rPr lang="en-US" sz="2800" dirty="0"/>
              <a:t>Amenities and Public Spaces, Focus Areas and Transformative Projects</a:t>
            </a:r>
          </a:p>
          <a:p>
            <a:r>
              <a:rPr lang="en-US" sz="2800" b="1" dirty="0"/>
              <a:t>Meeting #12: </a:t>
            </a:r>
            <a:r>
              <a:rPr lang="en-US" sz="2800" dirty="0"/>
              <a:t>Plan Framework Map &amp; Recommendations; Implementation Prioritization and Phasing</a:t>
            </a:r>
            <a:endParaRPr lang="en-US" sz="2800" b="1" dirty="0"/>
          </a:p>
          <a:p>
            <a:r>
              <a:rPr lang="en-US" sz="2800" b="1" dirty="0"/>
              <a:t>Meeting #13: </a:t>
            </a:r>
            <a:r>
              <a:rPr lang="en-US" sz="2800" dirty="0"/>
              <a:t>Public Draft Review &amp; final revisions, process feedback</a:t>
            </a:r>
            <a:endParaRPr lang="en-US" sz="2800" b="1" dirty="0"/>
          </a:p>
        </p:txBody>
      </p:sp>
      <p:sp>
        <p:nvSpPr>
          <p:cNvPr id="7" name="Left Arrow 12">
            <a:extLst>
              <a:ext uri="{FF2B5EF4-FFF2-40B4-BE49-F238E27FC236}">
                <a16:creationId xmlns:a16="http://schemas.microsoft.com/office/drawing/2014/main" id="{AC96F5E6-E6CD-4B3E-B4F7-8361E89F25C3}"/>
              </a:ext>
            </a:extLst>
          </p:cNvPr>
          <p:cNvSpPr/>
          <p:nvPr/>
        </p:nvSpPr>
        <p:spPr>
          <a:xfrm rot="10800000">
            <a:off x="0" y="5943600"/>
            <a:ext cx="1053301" cy="457200"/>
          </a:xfrm>
          <a:prstGeom prst="leftArrow">
            <a:avLst/>
          </a:prstGeom>
          <a:gradFill>
            <a:gsLst>
              <a:gs pos="0">
                <a:schemeClr val="accent1">
                  <a:lumMod val="5000"/>
                  <a:lumOff val="95000"/>
                </a:schemeClr>
              </a:gs>
              <a:gs pos="74000">
                <a:srgbClr val="DF673E"/>
              </a:gs>
              <a:gs pos="83000">
                <a:srgbClr val="DF673E"/>
              </a:gs>
              <a:gs pos="54000">
                <a:srgbClr val="DF673E"/>
              </a:gs>
              <a:gs pos="100000">
                <a:srgbClr val="E9673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374" dirty="0">
              <a:solidFill>
                <a:srgbClr val="FF0000"/>
              </a:solidFill>
            </a:endParaRPr>
          </a:p>
        </p:txBody>
      </p:sp>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3"/>
          <a:stretch>
            <a:fillRect/>
          </a:stretch>
        </p:blipFill>
        <p:spPr>
          <a:xfrm>
            <a:off x="11093143" y="228545"/>
            <a:ext cx="3127519" cy="640135"/>
          </a:xfrm>
          <a:prstGeom prst="rect">
            <a:avLst/>
          </a:prstGeom>
        </p:spPr>
      </p:pic>
    </p:spTree>
    <p:extLst>
      <p:ext uri="{BB962C8B-B14F-4D97-AF65-F5344CB8AC3E}">
        <p14:creationId xmlns:p14="http://schemas.microsoft.com/office/powerpoint/2010/main" val="344705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5" name="TextBox 4"/>
          <p:cNvSpPr txBox="1"/>
          <p:nvPr/>
        </p:nvSpPr>
        <p:spPr>
          <a:xfrm>
            <a:off x="6126521" y="3336607"/>
            <a:ext cx="7680960" cy="68326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white"/>
                </a:solidFill>
                <a:effectLst/>
                <a:uLnTx/>
                <a:uFillTx/>
                <a:latin typeface="Avenir LT Std 35 Light" panose="020B0402020203020204" pitchFamily="34" charset="0"/>
                <a:ea typeface="+mn-ea"/>
                <a:cs typeface="+mn-cs"/>
              </a:rPr>
              <a:t>Housing &amp; Economic Development</a:t>
            </a:r>
          </a:p>
        </p:txBody>
      </p:sp>
    </p:spTree>
    <p:extLst>
      <p:ext uri="{BB962C8B-B14F-4D97-AF65-F5344CB8AC3E}">
        <p14:creationId xmlns:p14="http://schemas.microsoft.com/office/powerpoint/2010/main" val="12250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62000" y="228600"/>
            <a:ext cx="13167361" cy="1371600"/>
          </a:xfrm>
        </p:spPr>
        <p:txBody>
          <a:bodyPr>
            <a:normAutofit/>
          </a:bodyPr>
          <a:lstStyle/>
          <a:p>
            <a:r>
              <a:rPr lang="en-US" sz="4800" dirty="0" err="1">
                <a:solidFill>
                  <a:srgbClr val="E9673E"/>
                </a:solidFill>
              </a:rPr>
              <a:t>Consider.It</a:t>
            </a:r>
            <a:endParaRPr lang="en-US" sz="4800" dirty="0">
              <a:solidFill>
                <a:srgbClr val="E9673E"/>
              </a:solidFill>
            </a:endParaRPr>
          </a:p>
        </p:txBody>
      </p:sp>
      <p:sp>
        <p:nvSpPr>
          <p:cNvPr id="9" name="Content Placeholder 8"/>
          <p:cNvSpPr>
            <a:spLocks noGrp="1"/>
          </p:cNvSpPr>
          <p:nvPr>
            <p:ph idx="4294967295"/>
          </p:nvPr>
        </p:nvSpPr>
        <p:spPr>
          <a:xfrm>
            <a:off x="762000" y="1295400"/>
            <a:ext cx="13167361" cy="6187440"/>
          </a:xfrm>
        </p:spPr>
        <p:txBody>
          <a:bodyPr>
            <a:normAutofit/>
          </a:bodyPr>
          <a:lstStyle/>
          <a:p>
            <a:pPr marL="0" indent="0">
              <a:buNone/>
            </a:pPr>
            <a:endParaRPr lang="en-US" sz="5400" dirty="0"/>
          </a:p>
          <a:p>
            <a:pPr marL="0" indent="0" algn="ctr">
              <a:buNone/>
            </a:pPr>
            <a:r>
              <a:rPr lang="en-US" sz="5400" dirty="0">
                <a:hlinkClick r:id="rId3"/>
              </a:rPr>
              <a:t>https://texasam.consider.it/</a:t>
            </a:r>
            <a:endParaRPr lang="en-US" sz="5400" dirty="0"/>
          </a:p>
          <a:p>
            <a:pPr marL="0" indent="0" algn="ctr">
              <a:buNone/>
            </a:pPr>
            <a:endParaRPr lang="en-US" sz="5400" dirty="0"/>
          </a:p>
          <a:p>
            <a:pPr marL="0" indent="0" algn="ctr">
              <a:buNone/>
            </a:pPr>
            <a:r>
              <a:rPr lang="en-US" sz="5400" dirty="0">
                <a:hlinkClick r:id="rId4"/>
              </a:rPr>
              <a:t>https://texasam.sacompplan.com/</a:t>
            </a:r>
            <a:endParaRPr lang="en-US" sz="5400" dirty="0"/>
          </a:p>
          <a:p>
            <a:pPr marL="0" indent="0" algn="ctr">
              <a:buNone/>
            </a:pPr>
            <a:endParaRPr lang="en-US" sz="5400" b="1" dirty="0"/>
          </a:p>
          <a:p>
            <a:pPr marL="0" indent="0" algn="ctr">
              <a:buNone/>
            </a:pPr>
            <a:endParaRPr lang="en-US" sz="5400" b="1" dirty="0"/>
          </a:p>
        </p:txBody>
      </p:sp>
      <p:pic>
        <p:nvPicPr>
          <p:cNvPr id="3" name="Picture 2">
            <a:extLst>
              <a:ext uri="{FF2B5EF4-FFF2-40B4-BE49-F238E27FC236}">
                <a16:creationId xmlns:a16="http://schemas.microsoft.com/office/drawing/2014/main" id="{2FAD1B97-761E-4F36-99E5-1ECD2D5C2927}"/>
              </a:ext>
            </a:extLst>
          </p:cNvPr>
          <p:cNvPicPr>
            <a:picLocks noChangeAspect="1"/>
          </p:cNvPicPr>
          <p:nvPr/>
        </p:nvPicPr>
        <p:blipFill>
          <a:blip r:embed="rId5"/>
          <a:stretch>
            <a:fillRect/>
          </a:stretch>
        </p:blipFill>
        <p:spPr>
          <a:xfrm>
            <a:off x="10801842" y="228600"/>
            <a:ext cx="3127519" cy="640135"/>
          </a:xfrm>
          <a:prstGeom prst="rect">
            <a:avLst/>
          </a:prstGeom>
        </p:spPr>
      </p:pic>
    </p:spTree>
    <p:extLst>
      <p:ext uri="{BB962C8B-B14F-4D97-AF65-F5344CB8AC3E}">
        <p14:creationId xmlns:p14="http://schemas.microsoft.com/office/powerpoint/2010/main" val="6316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5" name="TextBox 4"/>
          <p:cNvSpPr txBox="1"/>
          <p:nvPr/>
        </p:nvSpPr>
        <p:spPr>
          <a:xfrm>
            <a:off x="6126521" y="3336607"/>
            <a:ext cx="7680960" cy="683264"/>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white"/>
                </a:solidFill>
                <a:effectLst/>
                <a:uLnTx/>
                <a:uFillTx/>
                <a:latin typeface="Avenir LT Std 35 Light" panose="020B0402020203020204" pitchFamily="34" charset="0"/>
                <a:ea typeface="+mn-ea"/>
                <a:cs typeface="+mn-cs"/>
              </a:rPr>
              <a:t>Mobility</a:t>
            </a:r>
          </a:p>
        </p:txBody>
      </p:sp>
    </p:spTree>
    <p:extLst>
      <p:ext uri="{BB962C8B-B14F-4D97-AF65-F5344CB8AC3E}">
        <p14:creationId xmlns:p14="http://schemas.microsoft.com/office/powerpoint/2010/main" val="194416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31553" y="182879"/>
            <a:ext cx="10088848" cy="1376423"/>
          </a:xfrm>
        </p:spPr>
        <p:txBody>
          <a:bodyPr>
            <a:normAutofit/>
          </a:bodyPr>
          <a:lstStyle/>
          <a:p>
            <a:r>
              <a:rPr lang="en-US" sz="4800" dirty="0">
                <a:solidFill>
                  <a:srgbClr val="E9673E"/>
                </a:solidFill>
              </a:rPr>
              <a:t>How did we get here?</a:t>
            </a:r>
          </a:p>
        </p:txBody>
      </p:sp>
      <p:pic>
        <p:nvPicPr>
          <p:cNvPr id="4" name="Content Placeholder 3" descr="Text, letter&#10;&#10;Description automatically generated">
            <a:extLst>
              <a:ext uri="{FF2B5EF4-FFF2-40B4-BE49-F238E27FC236}">
                <a16:creationId xmlns:a16="http://schemas.microsoft.com/office/drawing/2014/main" id="{F6E2EA38-7787-4A23-854E-E410849FC0F9}"/>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36156" y="1442013"/>
            <a:ext cx="6807200" cy="5482084"/>
          </a:xfrm>
        </p:spPr>
      </p:pic>
      <p:pic>
        <p:nvPicPr>
          <p:cNvPr id="3" name="Picture 2">
            <a:extLst>
              <a:ext uri="{FF2B5EF4-FFF2-40B4-BE49-F238E27FC236}">
                <a16:creationId xmlns:a16="http://schemas.microsoft.com/office/drawing/2014/main" id="{2BE57066-98E9-461C-91C8-EEFA9C12E4D0}"/>
              </a:ext>
            </a:extLst>
          </p:cNvPr>
          <p:cNvPicPr>
            <a:picLocks noChangeAspect="1"/>
          </p:cNvPicPr>
          <p:nvPr/>
        </p:nvPicPr>
        <p:blipFill>
          <a:blip r:embed="rId4"/>
          <a:stretch>
            <a:fillRect/>
          </a:stretch>
        </p:blipFill>
        <p:spPr>
          <a:xfrm>
            <a:off x="11093143" y="228545"/>
            <a:ext cx="3127519" cy="640135"/>
          </a:xfrm>
          <a:prstGeom prst="rect">
            <a:avLst/>
          </a:prstGeom>
        </p:spPr>
      </p:pic>
      <p:pic>
        <p:nvPicPr>
          <p:cNvPr id="6" name="Picture 5" descr="Text&#10;&#10;Description automatically generated">
            <a:extLst>
              <a:ext uri="{FF2B5EF4-FFF2-40B4-BE49-F238E27FC236}">
                <a16:creationId xmlns:a16="http://schemas.microsoft.com/office/drawing/2014/main" id="{33E228D8-90A9-44AA-AE6A-0A1D67C22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639" y="1252537"/>
            <a:ext cx="7632700" cy="5910263"/>
          </a:xfrm>
          <a:prstGeom prst="rect">
            <a:avLst/>
          </a:prstGeom>
        </p:spPr>
      </p:pic>
    </p:spTree>
    <p:extLst>
      <p:ext uri="{BB962C8B-B14F-4D97-AF65-F5344CB8AC3E}">
        <p14:creationId xmlns:p14="http://schemas.microsoft.com/office/powerpoint/2010/main" val="210512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C65C44C8EB96408DED24D6E0F47F21" ma:contentTypeVersion="11" ma:contentTypeDescription="Create a new document." ma:contentTypeScope="" ma:versionID="a4bbe11226f4182d0e7949050623059c">
  <xsd:schema xmlns:xsd="http://www.w3.org/2001/XMLSchema" xmlns:xs="http://www.w3.org/2001/XMLSchema" xmlns:p="http://schemas.microsoft.com/office/2006/metadata/properties" xmlns:ns3="17b505d4-6047-4f66-8dae-06138ad2ede5" xmlns:ns4="e11c4a05-7a19-47f0-ab34-fd7adeee50d8" targetNamespace="http://schemas.microsoft.com/office/2006/metadata/properties" ma:root="true" ma:fieldsID="af347d52d98afd77148c178f48fd2d59" ns3:_="" ns4:_="">
    <xsd:import namespace="17b505d4-6047-4f66-8dae-06138ad2ede5"/>
    <xsd:import namespace="e11c4a05-7a19-47f0-ab34-fd7adeee50d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b505d4-6047-4f66-8dae-06138ad2e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1c4a05-7a19-47f0-ab34-fd7adeee50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B3E363-597A-48A1-B18D-EDE0BDC3EE16}">
  <ds:schemaRefs>
    <ds:schemaRef ds:uri="http://schemas.microsoft.com/sharepoint/v3/contenttype/forms"/>
  </ds:schemaRefs>
</ds:datastoreItem>
</file>

<file path=customXml/itemProps2.xml><?xml version="1.0" encoding="utf-8"?>
<ds:datastoreItem xmlns:ds="http://schemas.openxmlformats.org/officeDocument/2006/customXml" ds:itemID="{4576D7C6-D88E-4765-A146-9CC5AC8AB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b505d4-6047-4f66-8dae-06138ad2ede5"/>
    <ds:schemaRef ds:uri="e11c4a05-7a19-47f0-ab34-fd7adeee5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844275-F6CF-4256-A91E-B97CEC9A5620}">
  <ds:schemaRefs>
    <ds:schemaRef ds:uri="http://schemas.microsoft.com/office/2006/metadata/properties"/>
    <ds:schemaRef ds:uri="http://www.w3.org/XML/1998/namespace"/>
    <ds:schemaRef ds:uri="http://schemas.microsoft.com/office/2006/documentManagement/types"/>
    <ds:schemaRef ds:uri="17b505d4-6047-4f66-8dae-06138ad2ede5"/>
    <ds:schemaRef ds:uri="http://schemas.microsoft.com/office/infopath/2007/PartnerControls"/>
    <ds:schemaRef ds:uri="http://schemas.openxmlformats.org/package/2006/metadata/core-properties"/>
    <ds:schemaRef ds:uri="http://purl.org/dc/dcmitype/"/>
    <ds:schemaRef ds:uri="e11c4a05-7a19-47f0-ab34-fd7adeee50d8"/>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Custom</PresentationFormat>
  <Paragraphs>122</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Avenir LT Std 35 Light</vt:lpstr>
      <vt:lpstr>Avenir LT Std 65 Medium</vt:lpstr>
      <vt:lpstr>Calibri</vt:lpstr>
      <vt:lpstr>Wingdings</vt:lpstr>
      <vt:lpstr>Office Theme</vt:lpstr>
      <vt:lpstr>6_Office Theme</vt:lpstr>
      <vt:lpstr>7_Office Theme</vt:lpstr>
      <vt:lpstr>PowerPoint Presentation</vt:lpstr>
      <vt:lpstr>Meeting Objectives</vt:lpstr>
      <vt:lpstr>PowerPoint Presentation</vt:lpstr>
      <vt:lpstr>PowerPoint Presentation</vt:lpstr>
      <vt:lpstr>Overall of Planning Team Meetings</vt:lpstr>
      <vt:lpstr>PowerPoint Presentation</vt:lpstr>
      <vt:lpstr>Consider.It</vt:lpstr>
      <vt:lpstr>PowerPoint Presentation</vt:lpstr>
      <vt:lpstr>How did we get here?</vt:lpstr>
      <vt:lpstr>Planning Team Meeting #8: October 8, 2019</vt:lpstr>
      <vt:lpstr>Planning Team Meeting #8: October 8, 2019</vt:lpstr>
      <vt:lpstr>Planning Team Meeting #8: October 8, 2019</vt:lpstr>
      <vt:lpstr>Planning Team Meeting #8: October 8, 2019</vt:lpstr>
      <vt:lpstr>Planning Team Meeting #10:  December 10, 2019</vt:lpstr>
      <vt:lpstr>Planning Team Meeting #10</vt:lpstr>
      <vt:lpstr>PowerPoint Presentation</vt:lpstr>
      <vt:lpstr>PowerPoint Presentation</vt:lpstr>
      <vt:lpstr>Website Walk-Through</vt:lpstr>
      <vt:lpstr>Draft Mobility Recommendations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2016-08-06T21:31:23Z</dcterms:created>
  <dcterms:modified xsi:type="dcterms:W3CDTF">2020-10-06T17:55:05Z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0x01010019C65C44C8EB96408DED24D6E0F47F21</vt:lpwstr>
  </property>
</Properties>
</file>